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57" r:id="rId3"/>
    <p:sldId id="293" r:id="rId4"/>
    <p:sldId id="281" r:id="rId5"/>
    <p:sldId id="263" r:id="rId6"/>
    <p:sldId id="294" r:id="rId7"/>
    <p:sldId id="292" r:id="rId8"/>
    <p:sldId id="295" r:id="rId9"/>
    <p:sldId id="296" r:id="rId10"/>
    <p:sldId id="260" r:id="rId11"/>
    <p:sldId id="262" r:id="rId12"/>
    <p:sldId id="261" r:id="rId13"/>
    <p:sldId id="283" r:id="rId14"/>
    <p:sldId id="284" r:id="rId15"/>
    <p:sldId id="285" r:id="rId16"/>
    <p:sldId id="286" r:id="rId17"/>
    <p:sldId id="287" r:id="rId18"/>
    <p:sldId id="289" r:id="rId19"/>
    <p:sldId id="290" r:id="rId20"/>
    <p:sldId id="291" r:id="rId21"/>
    <p:sldId id="297" r:id="rId22"/>
    <p:sldId id="264" r:id="rId23"/>
    <p:sldId id="302" r:id="rId24"/>
    <p:sldId id="268" r:id="rId25"/>
    <p:sldId id="277" r:id="rId26"/>
    <p:sldId id="299" r:id="rId27"/>
    <p:sldId id="298" r:id="rId28"/>
    <p:sldId id="301" r:id="rId29"/>
    <p:sldId id="300" r:id="rId30"/>
    <p:sldId id="2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ABAC"/>
    <a:srgbClr val="CF102D"/>
    <a:srgbClr val="004861"/>
    <a:srgbClr val="201751"/>
    <a:srgbClr val="C5D1D5"/>
    <a:srgbClr val="6A9991"/>
    <a:srgbClr val="FFA600"/>
    <a:srgbClr val="59A4DA"/>
    <a:srgbClr val="CF693F"/>
    <a:srgbClr val="DAC7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F85CC7-BC24-48EF-85E2-0C46EC516A64}" v="791" dt="2023-05-08T19:02:35.0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5" d="100"/>
          <a:sy n="115" d="100"/>
        </p:scale>
        <p:origin x="3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40284-93C3-4E2F-B421-A3B7F1588960}" type="datetimeFigureOut">
              <a:rPr lang="en-US" smtClean="0"/>
              <a:t>5/11/2023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4E6DB-C839-4E1B-904C-C27E8E6C2777}" type="slidenum">
              <a:rPr lang="en-US" smtClean="0"/>
              <a:t>‹#›</a:t>
            </a:fld>
            <a:endParaRPr lang="en-US"/>
          </a:p>
        </p:txBody>
      </p:sp>
    </p:spTree>
    <p:extLst>
      <p:ext uri="{BB962C8B-B14F-4D97-AF65-F5344CB8AC3E}">
        <p14:creationId xmlns:p14="http://schemas.microsoft.com/office/powerpoint/2010/main" val="2863159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85216" y="2093976"/>
            <a:ext cx="5230368" cy="1280160"/>
          </a:xfrm>
          <a:prstGeom prst="rect">
            <a:avLst/>
          </a:prstGeom>
        </p:spPr>
        <p:txBody>
          <a:bodyPr anchor="b">
            <a:normAutofit/>
          </a:bodyPr>
          <a:lstStyle>
            <a:lvl1pPr algn="l">
              <a:defRPr sz="4400" cap="all" baseline="0">
                <a:solidFill>
                  <a:schemeClr val="bg1"/>
                </a:solidFill>
                <a:latin typeface="Avenir LT Std 35 Light" panose="020B0402020203020204" pitchFamily="34" charset="0"/>
                <a:cs typeface="Arial" panose="020B0604020202020204" pitchFamily="34" charset="0"/>
              </a:defRPr>
            </a:lvl1pPr>
          </a:lstStyle>
          <a:p>
            <a:r>
              <a:rPr lang="en-US" dirty="0"/>
              <a:t>PRESENTATION TITLE</a:t>
            </a:r>
          </a:p>
        </p:txBody>
      </p:sp>
      <p:sp>
        <p:nvSpPr>
          <p:cNvPr id="3" name="Subtitle 2"/>
          <p:cNvSpPr>
            <a:spLocks noGrp="1"/>
          </p:cNvSpPr>
          <p:nvPr>
            <p:ph type="subTitle" idx="1" hasCustomPrompt="1"/>
          </p:nvPr>
        </p:nvSpPr>
        <p:spPr>
          <a:xfrm>
            <a:off x="585216" y="3415080"/>
            <a:ext cx="5230368" cy="529124"/>
          </a:xfrm>
          <a:prstGeom prst="rect">
            <a:avLst/>
          </a:prstGeom>
        </p:spPr>
        <p:txBody>
          <a:bodyPr anchor="b">
            <a:normAutofit/>
          </a:bodyPr>
          <a:lstStyle>
            <a:lvl1pPr marL="0" indent="0" algn="l">
              <a:buNone/>
              <a:defRPr sz="3200" i="1">
                <a:solidFill>
                  <a:schemeClr val="bg1"/>
                </a:solidFill>
                <a:latin typeface="Avenir LT Std 35 Light" panose="020B0402020203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5" name="Text Placeholder 12"/>
          <p:cNvSpPr>
            <a:spLocks noGrp="1"/>
          </p:cNvSpPr>
          <p:nvPr>
            <p:ph type="body" sz="quarter" idx="11" hasCustomPrompt="1"/>
          </p:nvPr>
        </p:nvSpPr>
        <p:spPr>
          <a:xfrm>
            <a:off x="724807" y="4103864"/>
            <a:ext cx="5124450" cy="307975"/>
          </a:xfrm>
          <a:prstGeom prst="rect">
            <a:avLst/>
          </a:prstGeom>
        </p:spPr>
        <p:txBody>
          <a:bodyPr anchor="ctr">
            <a:normAutofit/>
          </a:bodyPr>
          <a:lstStyle>
            <a:lvl1pPr marL="0" indent="0">
              <a:buFontTx/>
              <a:buNone/>
              <a:defRPr sz="1400">
                <a:latin typeface="Avenir LT Std 35 Light" panose="020B0402020203020204" pitchFamily="34" charset="0"/>
                <a:cs typeface="Arial" panose="020B0604020202020204" pitchFamily="34" charset="0"/>
              </a:defRPr>
            </a:lvl1pPr>
          </a:lstStyle>
          <a:p>
            <a:pPr lvl="0"/>
            <a:r>
              <a:rPr lang="en-US" dirty="0"/>
              <a:t>Presenter Name, Title OR Date</a:t>
            </a:r>
          </a:p>
        </p:txBody>
      </p:sp>
    </p:spTree>
    <p:extLst>
      <p:ext uri="{BB962C8B-B14F-4D97-AF65-F5344CB8AC3E}">
        <p14:creationId xmlns:p14="http://schemas.microsoft.com/office/powerpoint/2010/main" val="1970695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ody Copy with Graphic - No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14"/>
          <p:cNvSpPr>
            <a:spLocks noGrp="1"/>
          </p:cNvSpPr>
          <p:nvPr>
            <p:ph type="body" sz="quarter" idx="12" hasCustomPrompt="1"/>
          </p:nvPr>
        </p:nvSpPr>
        <p:spPr>
          <a:xfrm>
            <a:off x="1054101" y="1729105"/>
            <a:ext cx="5285740" cy="4038650"/>
          </a:xfrm>
          <a:prstGeom prst="rect">
            <a:avLst/>
          </a:prstGeom>
        </p:spPr>
        <p:txBody>
          <a:bodyPr>
            <a:normAutofit/>
          </a:bodyPr>
          <a:lstStyle>
            <a:lvl1pPr marL="0" indent="0">
              <a:buFontTx/>
              <a:buNone/>
              <a:defRPr sz="2400">
                <a:latin typeface="Avenir LT Std 35 Light" panose="020B0402020203020204" pitchFamily="34" charset="0"/>
                <a:cs typeface="Arial" panose="020B0604020202020204" pitchFamily="34" charset="0"/>
              </a:defRPr>
            </a:lvl1pPr>
          </a:lstStyle>
          <a:p>
            <a:pPr lvl="0"/>
            <a:r>
              <a:rPr lang="en-US" dirty="0"/>
              <a:t>Body Copy</a:t>
            </a:r>
          </a:p>
        </p:txBody>
      </p:sp>
      <p:sp>
        <p:nvSpPr>
          <p:cNvPr id="11" name="Content Placeholder 6"/>
          <p:cNvSpPr>
            <a:spLocks noGrp="1"/>
          </p:cNvSpPr>
          <p:nvPr>
            <p:ph sz="quarter" idx="13" hasCustomPrompt="1"/>
          </p:nvPr>
        </p:nvSpPr>
        <p:spPr>
          <a:xfrm>
            <a:off x="6507798" y="1729104"/>
            <a:ext cx="5105400" cy="4038650"/>
          </a:xfrm>
          <a:prstGeom prst="rect">
            <a:avLst/>
          </a:prstGeom>
          <a:ln>
            <a:noFill/>
          </a:ln>
        </p:spPr>
        <p:txBody>
          <a:bodyPr/>
          <a:lstStyle>
            <a:lvl1pPr marL="0" indent="0">
              <a:buFontTx/>
              <a:buNone/>
              <a:defRPr>
                <a:latin typeface="Avenir LT Std 35 Light" panose="020B0402020203020204" pitchFamily="34" charset="0"/>
              </a:defRPr>
            </a:lvl1pPr>
          </a:lstStyle>
          <a:p>
            <a:pPr lvl="0"/>
            <a:r>
              <a:rPr lang="en-US" dirty="0"/>
              <a:t>Insert graphic here</a:t>
            </a:r>
          </a:p>
        </p:txBody>
      </p:sp>
      <p:sp>
        <p:nvSpPr>
          <p:cNvPr id="5" name="Title 1"/>
          <p:cNvSpPr>
            <a:spLocks noGrp="1"/>
          </p:cNvSpPr>
          <p:nvPr>
            <p:ph type="title" hasCustomPrompt="1"/>
          </p:nvPr>
        </p:nvSpPr>
        <p:spPr>
          <a:xfrm>
            <a:off x="329184" y="92765"/>
            <a:ext cx="8366760" cy="615357"/>
          </a:xfrm>
          <a:prstGeom prst="rect">
            <a:avLst/>
          </a:prstGeom>
        </p:spPr>
        <p:txBody>
          <a:bodyPr/>
          <a:lstStyle>
            <a:lvl1pPr>
              <a:defRPr sz="3300" cap="all" baseline="0">
                <a:solidFill>
                  <a:schemeClr val="bg1"/>
                </a:solidFill>
                <a:latin typeface="Avenir LT Std 35 Light" panose="020B0402020203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301081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ullets with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2"/>
          <p:cNvSpPr>
            <a:spLocks noGrp="1"/>
          </p:cNvSpPr>
          <p:nvPr>
            <p:ph type="body" sz="quarter" idx="11" hasCustomPrompt="1"/>
          </p:nvPr>
        </p:nvSpPr>
        <p:spPr>
          <a:xfrm>
            <a:off x="1053595" y="1729104"/>
            <a:ext cx="5286246" cy="515938"/>
          </a:xfrm>
          <a:prstGeom prst="rect">
            <a:avLst/>
          </a:prstGeom>
        </p:spPr>
        <p:txBody>
          <a:bodyPr>
            <a:noAutofit/>
          </a:bodyPr>
          <a:lstStyle>
            <a:lvl1pPr marL="0" indent="0">
              <a:buFontTx/>
              <a:buNone/>
              <a:defRPr sz="3600" cap="all" baseline="0">
                <a:latin typeface="Avenir LT Std 35 Light" panose="020B0402020203020204" pitchFamily="34" charset="0"/>
                <a:cs typeface="Arial" panose="020B0604020202020204" pitchFamily="34" charset="0"/>
              </a:defRPr>
            </a:lvl1pPr>
          </a:lstStyle>
          <a:p>
            <a:pPr lvl="0"/>
            <a:r>
              <a:rPr lang="en-US" dirty="0"/>
              <a:t>HEADLINE</a:t>
            </a:r>
          </a:p>
        </p:txBody>
      </p:sp>
      <p:sp>
        <p:nvSpPr>
          <p:cNvPr id="10" name="Text Placeholder 14"/>
          <p:cNvSpPr>
            <a:spLocks noGrp="1"/>
          </p:cNvSpPr>
          <p:nvPr>
            <p:ph type="body" sz="quarter" idx="12" hasCustomPrompt="1"/>
          </p:nvPr>
        </p:nvSpPr>
        <p:spPr>
          <a:xfrm>
            <a:off x="1054101" y="2405429"/>
            <a:ext cx="5285740" cy="3362325"/>
          </a:xfrm>
          <a:prstGeom prst="rect">
            <a:avLst/>
          </a:prstGeom>
        </p:spPr>
        <p:txBody>
          <a:bodyPr>
            <a:normAutofit/>
          </a:bodyPr>
          <a:lstStyle>
            <a:lvl1pPr marL="225425" indent="-225425">
              <a:spcAft>
                <a:spcPts val="600"/>
              </a:spcAft>
              <a:buFont typeface="Arial" panose="020B0604020202020204" pitchFamily="34" charset="0"/>
              <a:buChar char="•"/>
              <a:defRPr sz="2400">
                <a:latin typeface="Avenir LT Std 35 Light" panose="020B0402020203020204" pitchFamily="34" charset="0"/>
                <a:cs typeface="Arial" panose="020B0604020202020204" pitchFamily="34" charset="0"/>
              </a:defRPr>
            </a:lvl1pPr>
            <a:lvl2pPr marL="685800" indent="-228600">
              <a:spcAft>
                <a:spcPts val="600"/>
              </a:spcAft>
              <a:buFont typeface="Avenir LT Std 35 Light" panose="020B0402020203020204" pitchFamily="34" charset="0"/>
              <a:buChar char="–"/>
              <a:defRPr>
                <a:latin typeface="Avenir LT Std 35 Light" panose="020B0402020203020204" pitchFamily="34" charset="0"/>
              </a:defRPr>
            </a:lvl2pPr>
            <a:lvl3pPr marL="1143000" indent="-228600">
              <a:spcAft>
                <a:spcPts val="600"/>
              </a:spcAft>
              <a:buFont typeface="Wingdings" panose="05000000000000000000" pitchFamily="2" charset="2"/>
              <a:buChar char="§"/>
              <a:defRPr>
                <a:latin typeface="Avenir LT Std 35 Light" panose="020B0402020203020204" pitchFamily="34" charset="0"/>
              </a:defRPr>
            </a:lvl3pPr>
          </a:lstStyle>
          <a:p>
            <a:pPr lvl="0"/>
            <a:r>
              <a:rPr lang="en-US" dirty="0"/>
              <a:t>Primary bullet</a:t>
            </a:r>
          </a:p>
          <a:p>
            <a:pPr lvl="1"/>
            <a:r>
              <a:rPr lang="en-US" dirty="0"/>
              <a:t>Secondary bullet</a:t>
            </a:r>
          </a:p>
          <a:p>
            <a:pPr lvl="2"/>
            <a:r>
              <a:rPr lang="en-US" dirty="0"/>
              <a:t>Tertiary bullet</a:t>
            </a:r>
          </a:p>
        </p:txBody>
      </p:sp>
      <p:sp>
        <p:nvSpPr>
          <p:cNvPr id="11" name="Content Placeholder 6"/>
          <p:cNvSpPr>
            <a:spLocks noGrp="1"/>
          </p:cNvSpPr>
          <p:nvPr>
            <p:ph sz="quarter" idx="13" hasCustomPrompt="1"/>
          </p:nvPr>
        </p:nvSpPr>
        <p:spPr>
          <a:xfrm>
            <a:off x="6507798" y="1729104"/>
            <a:ext cx="5105400" cy="4038650"/>
          </a:xfrm>
          <a:prstGeom prst="rect">
            <a:avLst/>
          </a:prstGeom>
          <a:ln>
            <a:noFill/>
          </a:ln>
        </p:spPr>
        <p:txBody>
          <a:bodyPr/>
          <a:lstStyle>
            <a:lvl1pPr marL="0" indent="0">
              <a:buFontTx/>
              <a:buNone/>
              <a:defRPr baseline="0">
                <a:latin typeface="Avenir LT Std 35 Light" panose="020B0402020203020204" pitchFamily="34" charset="0"/>
              </a:defRPr>
            </a:lvl1pPr>
          </a:lstStyle>
          <a:p>
            <a:pPr lvl="0"/>
            <a:r>
              <a:rPr lang="en-US" dirty="0"/>
              <a:t>Insert graphic here</a:t>
            </a:r>
          </a:p>
        </p:txBody>
      </p:sp>
      <p:sp>
        <p:nvSpPr>
          <p:cNvPr id="6" name="Title 1"/>
          <p:cNvSpPr>
            <a:spLocks noGrp="1"/>
          </p:cNvSpPr>
          <p:nvPr>
            <p:ph type="title" hasCustomPrompt="1"/>
          </p:nvPr>
        </p:nvSpPr>
        <p:spPr>
          <a:xfrm>
            <a:off x="329184" y="92765"/>
            <a:ext cx="8366760" cy="615357"/>
          </a:xfrm>
          <a:prstGeom prst="rect">
            <a:avLst/>
          </a:prstGeom>
        </p:spPr>
        <p:txBody>
          <a:bodyPr/>
          <a:lstStyle>
            <a:lvl1pPr>
              <a:defRPr sz="3300" cap="all" baseline="0">
                <a:solidFill>
                  <a:schemeClr val="bg1"/>
                </a:solidFill>
                <a:latin typeface="Avenir LT Std 35 Light" panose="020B0402020203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23496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ullets with Graphic - No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14"/>
          <p:cNvSpPr>
            <a:spLocks noGrp="1"/>
          </p:cNvSpPr>
          <p:nvPr>
            <p:ph type="body" sz="quarter" idx="12" hasCustomPrompt="1"/>
          </p:nvPr>
        </p:nvSpPr>
        <p:spPr>
          <a:xfrm>
            <a:off x="1054101" y="1729105"/>
            <a:ext cx="5285740" cy="4038650"/>
          </a:xfrm>
          <a:prstGeom prst="rect">
            <a:avLst/>
          </a:prstGeom>
        </p:spPr>
        <p:txBody>
          <a:bodyPr>
            <a:normAutofit/>
          </a:bodyPr>
          <a:lstStyle>
            <a:lvl1pPr marL="225425" indent="-225425">
              <a:spcAft>
                <a:spcPts val="600"/>
              </a:spcAft>
              <a:buFont typeface="Arial" panose="020B0604020202020204" pitchFamily="34" charset="0"/>
              <a:buChar char="•"/>
              <a:defRPr sz="2400">
                <a:latin typeface="Avenir LT Std 35 Light" panose="020B0402020203020204" pitchFamily="34" charset="0"/>
                <a:cs typeface="Arial" panose="020B0604020202020204" pitchFamily="34" charset="0"/>
              </a:defRPr>
            </a:lvl1pPr>
            <a:lvl2pPr marL="685800" indent="-228600">
              <a:spcAft>
                <a:spcPts val="600"/>
              </a:spcAft>
              <a:buFont typeface="Avenir LT Std 35 Light" panose="020B0402020203020204" pitchFamily="34" charset="0"/>
              <a:buChar char="–"/>
              <a:defRPr>
                <a:latin typeface="Avenir LT Std 35 Light" panose="020B0402020203020204" pitchFamily="34" charset="0"/>
              </a:defRPr>
            </a:lvl2pPr>
            <a:lvl3pPr marL="1143000" indent="-228600">
              <a:spcAft>
                <a:spcPts val="600"/>
              </a:spcAft>
              <a:buFont typeface="Wingdings" panose="05000000000000000000" pitchFamily="2" charset="2"/>
              <a:buChar char="§"/>
              <a:defRPr>
                <a:latin typeface="Avenir LT Std 35 Light" panose="020B0402020203020204" pitchFamily="34" charset="0"/>
              </a:defRPr>
            </a:lvl3pPr>
          </a:lstStyle>
          <a:p>
            <a:pPr lvl="0"/>
            <a:r>
              <a:rPr lang="en-US" dirty="0"/>
              <a:t>Primary bullet</a:t>
            </a:r>
          </a:p>
          <a:p>
            <a:pPr lvl="1"/>
            <a:r>
              <a:rPr lang="en-US" dirty="0"/>
              <a:t>Secondary bullet</a:t>
            </a:r>
          </a:p>
          <a:p>
            <a:pPr lvl="2"/>
            <a:r>
              <a:rPr lang="en-US" dirty="0"/>
              <a:t>Tertiary bullet</a:t>
            </a:r>
          </a:p>
        </p:txBody>
      </p:sp>
      <p:sp>
        <p:nvSpPr>
          <p:cNvPr id="11" name="Content Placeholder 6"/>
          <p:cNvSpPr>
            <a:spLocks noGrp="1"/>
          </p:cNvSpPr>
          <p:nvPr>
            <p:ph sz="quarter" idx="13" hasCustomPrompt="1"/>
          </p:nvPr>
        </p:nvSpPr>
        <p:spPr>
          <a:xfrm>
            <a:off x="6507798" y="1729104"/>
            <a:ext cx="5105400" cy="4038650"/>
          </a:xfrm>
          <a:prstGeom prst="rect">
            <a:avLst/>
          </a:prstGeom>
          <a:ln>
            <a:noFill/>
          </a:ln>
        </p:spPr>
        <p:txBody>
          <a:bodyPr/>
          <a:lstStyle>
            <a:lvl1pPr marL="0" indent="0">
              <a:buFontTx/>
              <a:buNone/>
              <a:defRPr baseline="0">
                <a:latin typeface="Avenir LT Std 35 Light" panose="020B0402020203020204" pitchFamily="34" charset="0"/>
              </a:defRPr>
            </a:lvl1pPr>
          </a:lstStyle>
          <a:p>
            <a:pPr lvl="0"/>
            <a:r>
              <a:rPr lang="en-US" dirty="0"/>
              <a:t>Insert graphic here</a:t>
            </a:r>
          </a:p>
        </p:txBody>
      </p:sp>
      <p:sp>
        <p:nvSpPr>
          <p:cNvPr id="5" name="Title 1"/>
          <p:cNvSpPr>
            <a:spLocks noGrp="1"/>
          </p:cNvSpPr>
          <p:nvPr>
            <p:ph type="title" hasCustomPrompt="1"/>
          </p:nvPr>
        </p:nvSpPr>
        <p:spPr>
          <a:xfrm>
            <a:off x="329184" y="92765"/>
            <a:ext cx="8366760" cy="615357"/>
          </a:xfrm>
          <a:prstGeom prst="rect">
            <a:avLst/>
          </a:prstGeom>
        </p:spPr>
        <p:txBody>
          <a:bodyPr/>
          <a:lstStyle>
            <a:lvl1pPr>
              <a:defRPr sz="3300" cap="all" baseline="0">
                <a:solidFill>
                  <a:schemeClr val="bg1"/>
                </a:solidFill>
                <a:latin typeface="Avenir LT Std 35 Light" panose="020B0402020203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3058126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1560" y="1728215"/>
            <a:ext cx="10259568" cy="4051695"/>
          </a:xfrm>
          <a:prstGeom prst="rect">
            <a:avLst/>
          </a:prstGeom>
        </p:spPr>
        <p:txBody>
          <a:bodyPr>
            <a:normAutofit/>
          </a:bodyPr>
          <a:lstStyle>
            <a:lvl1pPr marL="0" indent="0">
              <a:buNone/>
              <a:defRPr sz="2400">
                <a:latin typeface="Avenir LT Std 35 Light" panose="020B0402020203020204" pitchFamily="34" charset="0"/>
                <a:cs typeface="Arial" panose="020B0604020202020204" pitchFamily="34" charset="0"/>
              </a:defRPr>
            </a:lvl1pPr>
          </a:lstStyle>
          <a:p>
            <a:pPr lvl="0"/>
            <a:endParaRPr lang="en-US" dirty="0"/>
          </a:p>
        </p:txBody>
      </p:sp>
      <p:sp>
        <p:nvSpPr>
          <p:cNvPr id="4" name="Title 1"/>
          <p:cNvSpPr>
            <a:spLocks noGrp="1"/>
          </p:cNvSpPr>
          <p:nvPr>
            <p:ph type="title" hasCustomPrompt="1"/>
          </p:nvPr>
        </p:nvSpPr>
        <p:spPr>
          <a:xfrm>
            <a:off x="329184" y="92765"/>
            <a:ext cx="8366760" cy="615357"/>
          </a:xfrm>
          <a:prstGeom prst="rect">
            <a:avLst/>
          </a:prstGeom>
        </p:spPr>
        <p:txBody>
          <a:bodyPr/>
          <a:lstStyle>
            <a:lvl1pPr>
              <a:defRPr sz="3300" cap="all" baseline="0">
                <a:solidFill>
                  <a:schemeClr val="bg1"/>
                </a:solidFill>
                <a:latin typeface="Avenir LT Std 35 Light" panose="020B0402020203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1889046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reen Schot">
    <p:spTree>
      <p:nvGrpSpPr>
        <p:cNvPr id="1" name=""/>
        <p:cNvGrpSpPr/>
        <p:nvPr/>
      </p:nvGrpSpPr>
      <p:grpSpPr>
        <a:xfrm>
          <a:off x="0" y="0"/>
          <a:ext cx="0" cy="0"/>
          <a:chOff x="0" y="0"/>
          <a:chExt cx="0" cy="0"/>
        </a:xfrm>
      </p:grpSpPr>
      <p:sp>
        <p:nvSpPr>
          <p:cNvPr id="3" name="Rectangle 2"/>
          <p:cNvSpPr/>
          <p:nvPr userDrawn="1"/>
        </p:nvSpPr>
        <p:spPr>
          <a:xfrm>
            <a:off x="-245660" y="-132348"/>
            <a:ext cx="12437660" cy="6990348"/>
          </a:xfrm>
          <a:prstGeom prst="rect">
            <a:avLst/>
          </a:prstGeom>
          <a:solidFill>
            <a:srgbClr val="100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6"/>
          <p:cNvSpPr>
            <a:spLocks noGrp="1"/>
          </p:cNvSpPr>
          <p:nvPr>
            <p:ph sz="quarter" idx="13" hasCustomPrompt="1"/>
          </p:nvPr>
        </p:nvSpPr>
        <p:spPr>
          <a:xfrm>
            <a:off x="3066956" y="-132347"/>
            <a:ext cx="9125044" cy="6990347"/>
          </a:xfrm>
          <a:prstGeom prst="rect">
            <a:avLst/>
          </a:prstGeom>
          <a:ln>
            <a:noFill/>
          </a:ln>
        </p:spPr>
        <p:txBody>
          <a:bodyPr/>
          <a:lstStyle>
            <a:lvl1pPr marL="0" indent="0">
              <a:buFontTx/>
              <a:buNone/>
              <a:defRPr baseline="0">
                <a:solidFill>
                  <a:schemeClr val="bg1"/>
                </a:solidFill>
                <a:latin typeface="Avenir LT Std 35 Light" panose="020B0402020203020204" pitchFamily="34" charset="0"/>
              </a:defRPr>
            </a:lvl1pPr>
          </a:lstStyle>
          <a:p>
            <a:pPr lvl="0"/>
            <a:r>
              <a:rPr lang="en-US" dirty="0"/>
              <a:t>Insert graphic here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911" y="6144905"/>
            <a:ext cx="1958706" cy="328083"/>
          </a:xfrm>
          <a:prstGeom prst="rect">
            <a:avLst/>
          </a:prstGeom>
        </p:spPr>
      </p:pic>
      <p:sp>
        <p:nvSpPr>
          <p:cNvPr id="10" name="Text Placeholder 9"/>
          <p:cNvSpPr>
            <a:spLocks noGrp="1"/>
          </p:cNvSpPr>
          <p:nvPr>
            <p:ph type="body" sz="quarter" idx="14" hasCustomPrompt="1"/>
          </p:nvPr>
        </p:nvSpPr>
        <p:spPr>
          <a:xfrm>
            <a:off x="136525" y="736600"/>
            <a:ext cx="2565400" cy="4886325"/>
          </a:xfrm>
          <a:prstGeom prst="rect">
            <a:avLst/>
          </a:prstGeom>
        </p:spPr>
        <p:txBody>
          <a:bodyPr/>
          <a:lstStyle>
            <a:lvl1pPr marL="0" indent="0">
              <a:buNone/>
              <a:defRPr>
                <a:solidFill>
                  <a:schemeClr val="bg1"/>
                </a:solidFill>
                <a:latin typeface="Avenir LT Std 35 Light" panose="020B04020202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Tree>
    <p:extLst>
      <p:ext uri="{BB962C8B-B14F-4D97-AF65-F5344CB8AC3E}">
        <p14:creationId xmlns:p14="http://schemas.microsoft.com/office/powerpoint/2010/main" val="2393651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9184" y="92765"/>
            <a:ext cx="8366760" cy="615357"/>
          </a:xfrm>
          <a:prstGeom prst="rect">
            <a:avLst/>
          </a:prstGeom>
        </p:spPr>
        <p:txBody>
          <a:bodyPr/>
          <a:lstStyle>
            <a:lvl1pPr>
              <a:defRPr sz="3300" cap="all" baseline="0">
                <a:solidFill>
                  <a:schemeClr val="bg1"/>
                </a:solidFill>
                <a:latin typeface="Avenir LT Std 35 Light" panose="020B0402020203020204" pitchFamily="34" charset="0"/>
                <a:cs typeface="Arial" panose="020B0604020202020204" pitchFamily="34" charset="0"/>
              </a:defRPr>
            </a:lvl1pPr>
          </a:lstStyle>
          <a:p>
            <a:r>
              <a:rPr lang="en-US" dirty="0"/>
              <a:t>SLIDE TITLE</a:t>
            </a:r>
          </a:p>
        </p:txBody>
      </p:sp>
      <p:sp>
        <p:nvSpPr>
          <p:cNvPr id="3" name="Content Placeholder 2"/>
          <p:cNvSpPr>
            <a:spLocks noGrp="1"/>
          </p:cNvSpPr>
          <p:nvPr>
            <p:ph idx="1" hasCustomPrompt="1"/>
          </p:nvPr>
        </p:nvSpPr>
        <p:spPr>
          <a:xfrm>
            <a:off x="1051560" y="2432303"/>
            <a:ext cx="10259568" cy="3282696"/>
          </a:xfrm>
          <a:prstGeom prst="rect">
            <a:avLst/>
          </a:prstGeom>
        </p:spPr>
        <p:txBody>
          <a:bodyPr>
            <a:normAutofit/>
          </a:bodyPr>
          <a:lstStyle>
            <a:lvl1pPr marL="0" indent="0">
              <a:buNone/>
              <a:defRPr sz="2400">
                <a:latin typeface="Avenir LT Std 35 Light" panose="020B0402020203020204" pitchFamily="34" charset="0"/>
                <a:cs typeface="Arial" panose="020B0604020202020204" pitchFamily="34" charset="0"/>
              </a:defRPr>
            </a:lvl1pPr>
          </a:lstStyle>
          <a:p>
            <a:pPr lvl="0"/>
            <a:r>
              <a:rPr lang="en-US" dirty="0"/>
              <a:t>Body Copy</a:t>
            </a:r>
          </a:p>
        </p:txBody>
      </p:sp>
      <p:sp>
        <p:nvSpPr>
          <p:cNvPr id="9" name="Text Placeholder 8"/>
          <p:cNvSpPr>
            <a:spLocks noGrp="1"/>
          </p:cNvSpPr>
          <p:nvPr>
            <p:ph type="body" sz="quarter" idx="10" hasCustomPrompt="1"/>
          </p:nvPr>
        </p:nvSpPr>
        <p:spPr>
          <a:xfrm>
            <a:off x="1051560" y="1728216"/>
            <a:ext cx="10259568" cy="512064"/>
          </a:xfrm>
          <a:prstGeom prst="rect">
            <a:avLst/>
          </a:prstGeom>
        </p:spPr>
        <p:txBody>
          <a:bodyPr>
            <a:normAutofit/>
          </a:bodyPr>
          <a:lstStyle>
            <a:lvl1pPr marL="0" indent="0">
              <a:buNone/>
              <a:defRPr sz="3600" cap="all" baseline="0">
                <a:latin typeface="Avenir LT Std 35 Light" panose="020B0402020203020204" pitchFamily="34" charset="0"/>
                <a:cs typeface="Arial" panose="020B0604020202020204" pitchFamily="34" charset="0"/>
              </a:defRPr>
            </a:lvl1pPr>
          </a:lstStyle>
          <a:p>
            <a:pPr lvl="0"/>
            <a:r>
              <a:rPr lang="en-US" dirty="0"/>
              <a:t>HEADLINE</a:t>
            </a:r>
          </a:p>
        </p:txBody>
      </p:sp>
    </p:spTree>
    <p:extLst>
      <p:ext uri="{BB962C8B-B14F-4D97-AF65-F5344CB8AC3E}">
        <p14:creationId xmlns:p14="http://schemas.microsoft.com/office/powerpoint/2010/main" val="174525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oxes, Arrows, and Callouts">
    <p:spTree>
      <p:nvGrpSpPr>
        <p:cNvPr id="1" name=""/>
        <p:cNvGrpSpPr/>
        <p:nvPr/>
      </p:nvGrpSpPr>
      <p:grpSpPr>
        <a:xfrm>
          <a:off x="0" y="0"/>
          <a:ext cx="0" cy="0"/>
          <a:chOff x="0" y="0"/>
          <a:chExt cx="0" cy="0"/>
        </a:xfrm>
      </p:grpSpPr>
      <p:sp>
        <p:nvSpPr>
          <p:cNvPr id="3" name="TextBox 2"/>
          <p:cNvSpPr txBox="1"/>
          <p:nvPr userDrawn="1"/>
        </p:nvSpPr>
        <p:spPr>
          <a:xfrm>
            <a:off x="361665" y="277132"/>
            <a:ext cx="11798490"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venir LT Std 35 Light" panose="020B0402020203020204" pitchFamily="34" charset="0"/>
              </a:rPr>
              <a:t>The boxes</a:t>
            </a:r>
            <a:r>
              <a:rPr lang="en-US" sz="1400" baseline="0" dirty="0">
                <a:latin typeface="Avenir LT Std 35 Light" panose="020B0402020203020204" pitchFamily="34" charset="0"/>
              </a:rPr>
              <a:t>, arrows, and callouts below are acceptable for use in presentations. The first choice for highlight color should be the primary color for your business line.  If that doesn’t stand out against the graphic, use one of the secondary colors.  The fewer different colors used, the better. </a:t>
            </a:r>
            <a:r>
              <a:rPr lang="en-US" sz="1400" b="1" baseline="0" dirty="0">
                <a:solidFill>
                  <a:srgbClr val="FF0000"/>
                </a:solidFill>
                <a:latin typeface="Avenir LT Std 35 Light" panose="020B0402020203020204" pitchFamily="34" charset="0"/>
              </a:rPr>
              <a:t>TO USE:  Open Slide Master, navigate to this slide layout, copy the desired item, close Slide Master, paste into the slide, and then change the color using the colors below.</a:t>
            </a:r>
            <a:endParaRPr lang="en-US" sz="1400" baseline="0" dirty="0">
              <a:latin typeface="Avenir LT Std 35 Light" panose="020B0402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Avenir LT Std 35 Light" panose="020B0402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Avenir LT Std 35 Light" panose="020B0402020203020204" pitchFamily="34" charset="0"/>
              </a:rPr>
              <a:t>PRIMARY COLORS:     League    Synergent Green     Synergent Blue   Technology     Marketing    Payments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Avenir LT Std 35 Light" panose="020B0402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Avenir LT Std 35 Light" panose="020B0402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Avenir LT Std 35 Light" panose="020B0402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Avenir LT Std 35 Light" panose="020B0402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Avenir LT Std 35 Light" panose="020B0402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Avenir LT Std 35 Light" panose="020B0402020203020204" pitchFamily="34" charset="0"/>
              </a:rPr>
              <a:t>SECONDARY COLORS (can be used across product 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Avenir LT Std 35 Light" panose="020B0402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Avenir LT Std 35 Light" panose="020B0402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Avenir LT Std 35 Light" panose="020B0402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Avenir LT Std 35 Light" panose="020B0402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Avenir LT Std 35 Light" panose="020B0402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Avenir LT Std 35 Light" panose="020B0402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Avenir LT Std 35 Light" panose="020B0402020203020204" pitchFamily="34" charset="0"/>
              </a:rPr>
              <a:t>SHAPES &amp; TABLE STYLE (do not change the weight of the lines for any of the shapes; text in callouts is black)</a:t>
            </a:r>
          </a:p>
        </p:txBody>
      </p:sp>
      <p:sp>
        <p:nvSpPr>
          <p:cNvPr id="4" name="Rectangle 3"/>
          <p:cNvSpPr/>
          <p:nvPr userDrawn="1"/>
        </p:nvSpPr>
        <p:spPr>
          <a:xfrm>
            <a:off x="1062250" y="4785188"/>
            <a:ext cx="1569492" cy="796291"/>
          </a:xfrm>
          <a:prstGeom prst="rect">
            <a:avLst/>
          </a:prstGeom>
          <a:noFill/>
          <a:ln w="38100">
            <a:solidFill>
              <a:srgbClr val="004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ular Callout 8"/>
          <p:cNvSpPr/>
          <p:nvPr userDrawn="1"/>
        </p:nvSpPr>
        <p:spPr>
          <a:xfrm>
            <a:off x="3536332" y="4785188"/>
            <a:ext cx="1569492" cy="796291"/>
          </a:xfrm>
          <a:prstGeom prst="wedgeRectCallout">
            <a:avLst>
              <a:gd name="adj1" fmla="val 83515"/>
              <a:gd name="adj2" fmla="val -915"/>
            </a:avLst>
          </a:prstGeom>
          <a:noFill/>
          <a:ln w="38100">
            <a:solidFill>
              <a:srgbClr val="004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Enter text</a:t>
            </a:r>
            <a:r>
              <a:rPr lang="en-US" baseline="0" dirty="0">
                <a:solidFill>
                  <a:schemeClr val="tx1"/>
                </a:solidFill>
              </a:rPr>
              <a:t> here</a:t>
            </a:r>
            <a:endParaRPr lang="en-US" dirty="0">
              <a:solidFill>
                <a:schemeClr val="tx1"/>
              </a:solidFill>
            </a:endParaRPr>
          </a:p>
        </p:txBody>
      </p:sp>
      <p:cxnSp>
        <p:nvCxnSpPr>
          <p:cNvPr id="14" name="Straight Arrow Connector 13"/>
          <p:cNvCxnSpPr/>
          <p:nvPr userDrawn="1"/>
        </p:nvCxnSpPr>
        <p:spPr>
          <a:xfrm flipV="1">
            <a:off x="6360860" y="4895573"/>
            <a:ext cx="1160060" cy="491319"/>
          </a:xfrm>
          <a:prstGeom prst="straightConnector1">
            <a:avLst/>
          </a:prstGeom>
          <a:ln w="76200">
            <a:solidFill>
              <a:srgbClr val="00486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userDrawn="1">
            <p:extLst>
              <p:ext uri="{D42A27DB-BD31-4B8C-83A1-F6EECF244321}">
                <p14:modId xmlns:p14="http://schemas.microsoft.com/office/powerpoint/2010/main" val="1086762843"/>
              </p:ext>
            </p:extLst>
          </p:nvPr>
        </p:nvGraphicFramePr>
        <p:xfrm>
          <a:off x="8433758" y="4527139"/>
          <a:ext cx="3533634" cy="1097280"/>
        </p:xfrm>
        <a:graphic>
          <a:graphicData uri="http://schemas.openxmlformats.org/drawingml/2006/table">
            <a:tbl>
              <a:tblPr firstRow="1">
                <a:tableStyleId>{6E25E649-3F16-4E02-A733-19D2CDBF48F0}</a:tableStyleId>
              </a:tblPr>
              <a:tblGrid>
                <a:gridCol w="1133589">
                  <a:extLst>
                    <a:ext uri="{9D8B030D-6E8A-4147-A177-3AD203B41FA5}">
                      <a16:colId xmlns:a16="http://schemas.microsoft.com/office/drawing/2014/main" val="20000"/>
                    </a:ext>
                  </a:extLst>
                </a:gridCol>
                <a:gridCol w="1225342">
                  <a:extLst>
                    <a:ext uri="{9D8B030D-6E8A-4147-A177-3AD203B41FA5}">
                      <a16:colId xmlns:a16="http://schemas.microsoft.com/office/drawing/2014/main" val="20001"/>
                    </a:ext>
                  </a:extLst>
                </a:gridCol>
                <a:gridCol w="1174703">
                  <a:extLst>
                    <a:ext uri="{9D8B030D-6E8A-4147-A177-3AD203B41FA5}">
                      <a16:colId xmlns:a16="http://schemas.microsoft.com/office/drawing/2014/main" val="20002"/>
                    </a:ext>
                  </a:extLst>
                </a:gridCol>
              </a:tblGrid>
              <a:tr h="212692">
                <a:tc>
                  <a:txBody>
                    <a:bodyPr/>
                    <a:lstStyle/>
                    <a:p>
                      <a:r>
                        <a:rPr lang="en-US" dirty="0">
                          <a:solidFill>
                            <a:schemeClr val="tx1"/>
                          </a:solidFill>
                          <a:latin typeface="Avenir LT Std 35 Light" panose="020B0402020203020204" pitchFamily="34" charset="0"/>
                        </a:rPr>
                        <a:t>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latin typeface="Avenir LT Std 35 Light" panose="020B0402020203020204" pitchFamily="34" charset="0"/>
                        </a:rPr>
                        <a:t>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latin typeface="Avenir LT Std 35 Light" panose="020B0402020203020204" pitchFamily="34" charset="0"/>
                        </a:rPr>
                        <a:t>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2692">
                <a:tc>
                  <a:txBody>
                    <a:bodyPr/>
                    <a:lstStyle/>
                    <a:p>
                      <a:r>
                        <a:rPr lang="en-US" dirty="0"/>
                        <a:t>Text</a:t>
                      </a: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Text</a:t>
                      </a: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2692">
                <a:tc>
                  <a:txBody>
                    <a:bodyPr/>
                    <a:lstStyle/>
                    <a:p>
                      <a:r>
                        <a:rPr lang="en-US" dirty="0"/>
                        <a:t>Text</a:t>
                      </a: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Text</a:t>
                      </a: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2" name="Rectangle 21"/>
          <p:cNvSpPr/>
          <p:nvPr userDrawn="1"/>
        </p:nvSpPr>
        <p:spPr>
          <a:xfrm>
            <a:off x="2524842" y="1725658"/>
            <a:ext cx="507524" cy="477986"/>
          </a:xfrm>
          <a:prstGeom prst="rect">
            <a:avLst/>
          </a:prstGeom>
          <a:solidFill>
            <a:srgbClr val="A9ABA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3455160" y="1725658"/>
            <a:ext cx="507524" cy="477986"/>
          </a:xfrm>
          <a:prstGeom prst="rect">
            <a:avLst/>
          </a:prstGeom>
          <a:solidFill>
            <a:srgbClr val="76BD2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852062" y="1725658"/>
            <a:ext cx="507524" cy="477986"/>
          </a:xfrm>
          <a:prstGeom prst="rect">
            <a:avLst/>
          </a:prstGeom>
          <a:solidFill>
            <a:srgbClr val="20175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6118470" y="1725658"/>
            <a:ext cx="507524" cy="477986"/>
          </a:xfrm>
          <a:prstGeom prst="rect">
            <a:avLst/>
          </a:prstGeom>
          <a:solidFill>
            <a:srgbClr val="DAC75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194646" y="1672714"/>
            <a:ext cx="507524" cy="477986"/>
          </a:xfrm>
          <a:prstGeom prst="rect">
            <a:avLst/>
          </a:prstGeom>
          <a:solidFill>
            <a:srgbClr val="CF693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179996" y="1661855"/>
            <a:ext cx="507524" cy="477986"/>
          </a:xfrm>
          <a:prstGeom prst="rect">
            <a:avLst/>
          </a:prstGeom>
          <a:solidFill>
            <a:srgbClr val="00486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622962" y="3065413"/>
            <a:ext cx="507524" cy="477986"/>
          </a:xfrm>
          <a:prstGeom prst="rect">
            <a:avLst/>
          </a:prstGeom>
          <a:solidFill>
            <a:srgbClr val="59A4D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1567028" y="3065413"/>
            <a:ext cx="507524" cy="477986"/>
          </a:xfrm>
          <a:prstGeom prst="rect">
            <a:avLst/>
          </a:prstGeom>
          <a:solidFill>
            <a:srgbClr val="FFA6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511094" y="3065413"/>
            <a:ext cx="507524" cy="477986"/>
          </a:xfrm>
          <a:prstGeom prst="rect">
            <a:avLst/>
          </a:prstGeom>
          <a:solidFill>
            <a:srgbClr val="6A999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3455160" y="3065413"/>
            <a:ext cx="507524" cy="477986"/>
          </a:xfrm>
          <a:prstGeom prst="rect">
            <a:avLst/>
          </a:prstGeom>
          <a:solidFill>
            <a:srgbClr val="C5D1D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1965140" y="1725658"/>
            <a:ext cx="507524" cy="477986"/>
          </a:xfrm>
          <a:prstGeom prst="rect">
            <a:avLst/>
          </a:prstGeom>
          <a:solidFill>
            <a:srgbClr val="CF102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0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No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51560" y="1715911"/>
            <a:ext cx="10259568" cy="3999088"/>
          </a:xfrm>
          <a:prstGeom prst="rect">
            <a:avLst/>
          </a:prstGeom>
        </p:spPr>
        <p:txBody>
          <a:bodyPr>
            <a:normAutofit/>
          </a:bodyPr>
          <a:lstStyle>
            <a:lvl1pPr marL="0" indent="0">
              <a:buNone/>
              <a:defRPr sz="2400">
                <a:latin typeface="Avenir LT Std 35 Light" panose="020B0402020203020204" pitchFamily="34" charset="0"/>
                <a:cs typeface="Arial" panose="020B0604020202020204" pitchFamily="34" charset="0"/>
              </a:defRPr>
            </a:lvl1pPr>
          </a:lstStyle>
          <a:p>
            <a:pPr lvl="0"/>
            <a:r>
              <a:rPr lang="en-US" dirty="0"/>
              <a:t>Body Copy</a:t>
            </a:r>
          </a:p>
        </p:txBody>
      </p:sp>
      <p:sp>
        <p:nvSpPr>
          <p:cNvPr id="4" name="Title 1"/>
          <p:cNvSpPr>
            <a:spLocks noGrp="1"/>
          </p:cNvSpPr>
          <p:nvPr>
            <p:ph type="title" hasCustomPrompt="1"/>
          </p:nvPr>
        </p:nvSpPr>
        <p:spPr>
          <a:xfrm>
            <a:off x="329184" y="92765"/>
            <a:ext cx="8366760" cy="615357"/>
          </a:xfrm>
          <a:prstGeom prst="rect">
            <a:avLst/>
          </a:prstGeom>
        </p:spPr>
        <p:txBody>
          <a:bodyPr/>
          <a:lstStyle>
            <a:lvl1pPr>
              <a:defRPr sz="3300" cap="all" baseline="0">
                <a:solidFill>
                  <a:schemeClr val="bg1"/>
                </a:solidFill>
                <a:latin typeface="Avenir LT Std 35 Light" panose="020B0402020203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25226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51560" y="2432303"/>
            <a:ext cx="10259568" cy="3282696"/>
          </a:xfrm>
          <a:prstGeom prst="rect">
            <a:avLst/>
          </a:prstGeom>
        </p:spPr>
        <p:txBody>
          <a:bodyPr>
            <a:normAutofit/>
          </a:bodyPr>
          <a:lstStyle>
            <a:lvl1pPr marL="225425" indent="-225425">
              <a:spcAft>
                <a:spcPts val="600"/>
              </a:spcAft>
              <a:buFont typeface="Arial" panose="020B0604020202020204" pitchFamily="34" charset="0"/>
              <a:buChar char="•"/>
              <a:defRPr sz="2400">
                <a:latin typeface="Avenir LT Std 35 Light" panose="020B0402020203020204" pitchFamily="34" charset="0"/>
                <a:cs typeface="Arial" panose="020B0604020202020204" pitchFamily="34" charset="0"/>
              </a:defRPr>
            </a:lvl1pPr>
            <a:lvl2pPr marL="688975" indent="-225425">
              <a:spcAft>
                <a:spcPts val="600"/>
              </a:spcAft>
              <a:buFont typeface="Calibri" panose="020F0502020204030204" pitchFamily="34" charset="0"/>
              <a:buChar char="–"/>
              <a:defRPr>
                <a:latin typeface="Avenir LT Std 35 Light" panose="020B0402020203020204" pitchFamily="34" charset="0"/>
              </a:defRPr>
            </a:lvl2pPr>
            <a:lvl3pPr marL="1139825" indent="-225425">
              <a:spcAft>
                <a:spcPts val="600"/>
              </a:spcAft>
              <a:buFont typeface="Wingdings" panose="05000000000000000000" pitchFamily="2" charset="2"/>
              <a:buChar char="§"/>
              <a:defRPr baseline="0">
                <a:latin typeface="Avenir LT Std 35 Light" panose="020B0402020203020204" pitchFamily="34" charset="0"/>
              </a:defRPr>
            </a:lvl3pPr>
          </a:lstStyle>
          <a:p>
            <a:pPr lvl="0"/>
            <a:r>
              <a:rPr lang="en-US" dirty="0"/>
              <a:t>Primary bullet</a:t>
            </a:r>
          </a:p>
          <a:p>
            <a:pPr lvl="1"/>
            <a:r>
              <a:rPr lang="en-US" dirty="0"/>
              <a:t>Secondary bullet</a:t>
            </a:r>
          </a:p>
          <a:p>
            <a:pPr lvl="2"/>
            <a:r>
              <a:rPr lang="en-US" dirty="0"/>
              <a:t>Tertiary bullet</a:t>
            </a:r>
          </a:p>
        </p:txBody>
      </p:sp>
      <p:sp>
        <p:nvSpPr>
          <p:cNvPr id="9" name="Text Placeholder 8"/>
          <p:cNvSpPr>
            <a:spLocks noGrp="1"/>
          </p:cNvSpPr>
          <p:nvPr>
            <p:ph type="body" sz="quarter" idx="10" hasCustomPrompt="1"/>
          </p:nvPr>
        </p:nvSpPr>
        <p:spPr>
          <a:xfrm>
            <a:off x="1051560" y="1728216"/>
            <a:ext cx="10259568" cy="512064"/>
          </a:xfrm>
          <a:prstGeom prst="rect">
            <a:avLst/>
          </a:prstGeom>
        </p:spPr>
        <p:txBody>
          <a:bodyPr>
            <a:normAutofit/>
          </a:bodyPr>
          <a:lstStyle>
            <a:lvl1pPr marL="0" indent="0">
              <a:buNone/>
              <a:defRPr sz="3600" cap="all" baseline="0">
                <a:latin typeface="Avenir LT Std 35 Light" panose="020B0402020203020204" pitchFamily="34" charset="0"/>
                <a:cs typeface="Arial" panose="020B0604020202020204" pitchFamily="34" charset="0"/>
              </a:defRPr>
            </a:lvl1pPr>
          </a:lstStyle>
          <a:p>
            <a:pPr lvl="0"/>
            <a:r>
              <a:rPr lang="en-US" dirty="0"/>
              <a:t>HEADLINE</a:t>
            </a:r>
          </a:p>
        </p:txBody>
      </p:sp>
      <p:sp>
        <p:nvSpPr>
          <p:cNvPr id="5" name="Title 1"/>
          <p:cNvSpPr>
            <a:spLocks noGrp="1"/>
          </p:cNvSpPr>
          <p:nvPr>
            <p:ph type="title" hasCustomPrompt="1"/>
          </p:nvPr>
        </p:nvSpPr>
        <p:spPr>
          <a:xfrm>
            <a:off x="329184" y="92765"/>
            <a:ext cx="8366760" cy="615357"/>
          </a:xfrm>
          <a:prstGeom prst="rect">
            <a:avLst/>
          </a:prstGeom>
        </p:spPr>
        <p:txBody>
          <a:bodyPr/>
          <a:lstStyle>
            <a:lvl1pPr>
              <a:defRPr sz="3300" cap="all" baseline="0">
                <a:solidFill>
                  <a:schemeClr val="bg1"/>
                </a:solidFill>
                <a:latin typeface="Avenir LT Std 35 Light" panose="020B0402020203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379515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Bullets - No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51560" y="1727200"/>
            <a:ext cx="10259568" cy="3987799"/>
          </a:xfrm>
          <a:prstGeom prst="rect">
            <a:avLst/>
          </a:prstGeom>
        </p:spPr>
        <p:txBody>
          <a:bodyPr>
            <a:normAutofit/>
          </a:bodyPr>
          <a:lstStyle>
            <a:lvl1pPr marL="225425" indent="-225425">
              <a:spcAft>
                <a:spcPts val="600"/>
              </a:spcAft>
              <a:buFont typeface="Arial" panose="020B0604020202020204" pitchFamily="34" charset="0"/>
              <a:buChar char="•"/>
              <a:defRPr sz="2400">
                <a:latin typeface="Avenir LT Std 35 Light" panose="020B0402020203020204" pitchFamily="34" charset="0"/>
                <a:cs typeface="Arial" panose="020B0604020202020204" pitchFamily="34" charset="0"/>
              </a:defRPr>
            </a:lvl1pPr>
            <a:lvl2pPr marL="688975" indent="-225425">
              <a:spcAft>
                <a:spcPts val="600"/>
              </a:spcAft>
              <a:buFont typeface="Calibri" panose="020F0502020204030204" pitchFamily="34" charset="0"/>
              <a:buChar char="–"/>
              <a:defRPr>
                <a:latin typeface="Avenir LT Std 35 Light" panose="020B0402020203020204" pitchFamily="34" charset="0"/>
              </a:defRPr>
            </a:lvl2pPr>
            <a:lvl3pPr marL="1139825" indent="-225425">
              <a:spcAft>
                <a:spcPts val="600"/>
              </a:spcAft>
              <a:buFont typeface="Wingdings" panose="05000000000000000000" pitchFamily="2" charset="2"/>
              <a:buChar char="§"/>
              <a:defRPr baseline="0">
                <a:latin typeface="Avenir LT Std 35 Light" panose="020B0402020203020204" pitchFamily="34" charset="0"/>
              </a:defRPr>
            </a:lvl3pPr>
          </a:lstStyle>
          <a:p>
            <a:pPr lvl="0"/>
            <a:r>
              <a:rPr lang="en-US" dirty="0"/>
              <a:t>Primary bullet</a:t>
            </a:r>
          </a:p>
          <a:p>
            <a:pPr lvl="1"/>
            <a:r>
              <a:rPr lang="en-US" dirty="0"/>
              <a:t>Secondary bullet</a:t>
            </a:r>
          </a:p>
          <a:p>
            <a:pPr lvl="2"/>
            <a:r>
              <a:rPr lang="en-US" dirty="0"/>
              <a:t>Tertiary bullet</a:t>
            </a:r>
          </a:p>
        </p:txBody>
      </p:sp>
      <p:sp>
        <p:nvSpPr>
          <p:cNvPr id="4" name="Title 1"/>
          <p:cNvSpPr>
            <a:spLocks noGrp="1"/>
          </p:cNvSpPr>
          <p:nvPr>
            <p:ph type="title" hasCustomPrompt="1"/>
          </p:nvPr>
        </p:nvSpPr>
        <p:spPr>
          <a:xfrm>
            <a:off x="329184" y="92765"/>
            <a:ext cx="8366760" cy="615357"/>
          </a:xfrm>
          <a:prstGeom prst="rect">
            <a:avLst/>
          </a:prstGeom>
        </p:spPr>
        <p:txBody>
          <a:bodyPr/>
          <a:lstStyle>
            <a:lvl1pPr>
              <a:defRPr sz="3300" cap="all" baseline="0">
                <a:solidFill>
                  <a:schemeClr val="bg1"/>
                </a:solidFill>
                <a:latin typeface="Avenir LT Std 35 Light" panose="020B0402020203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291637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21792" y="2130552"/>
            <a:ext cx="5285232" cy="1216152"/>
          </a:xfrm>
          <a:prstGeom prst="rect">
            <a:avLst/>
          </a:prstGeom>
        </p:spPr>
        <p:txBody>
          <a:bodyPr anchor="b"/>
          <a:lstStyle>
            <a:lvl1pPr>
              <a:defRPr sz="4400" cap="all" baseline="0">
                <a:solidFill>
                  <a:schemeClr val="bg1"/>
                </a:solidFill>
                <a:latin typeface="Avenir LT Std 35 Light" panose="020B0402020203020204" pitchFamily="34" charset="0"/>
                <a:cs typeface="Arial" panose="020B0604020202020204" pitchFamily="34" charset="0"/>
              </a:defRPr>
            </a:lvl1pPr>
          </a:lstStyle>
          <a:p>
            <a:r>
              <a:rPr lang="en-US" dirty="0"/>
              <a:t>SECTION TITLE</a:t>
            </a:r>
          </a:p>
        </p:txBody>
      </p:sp>
      <p:sp>
        <p:nvSpPr>
          <p:cNvPr id="3" name="Text Placeholder 2"/>
          <p:cNvSpPr>
            <a:spLocks noGrp="1"/>
          </p:cNvSpPr>
          <p:nvPr>
            <p:ph type="body" idx="1" hasCustomPrompt="1"/>
          </p:nvPr>
        </p:nvSpPr>
        <p:spPr>
          <a:xfrm>
            <a:off x="621792" y="3639312"/>
            <a:ext cx="5285232" cy="859536"/>
          </a:xfrm>
          <a:prstGeom prst="rect">
            <a:avLst/>
          </a:prstGeom>
        </p:spPr>
        <p:txBody>
          <a:bodyPr/>
          <a:lstStyle>
            <a:lvl1pPr marL="0" indent="0">
              <a:buNone/>
              <a:defRPr sz="3200" i="1">
                <a:solidFill>
                  <a:schemeClr val="bg1"/>
                </a:solidFill>
                <a:latin typeface="Avenir LT Std 35 Light" panose="020B0402020203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88564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21792" y="2130552"/>
            <a:ext cx="5285232" cy="2091492"/>
          </a:xfrm>
          <a:prstGeom prst="rect">
            <a:avLst/>
          </a:prstGeom>
        </p:spPr>
        <p:txBody>
          <a:bodyPr anchor="ctr"/>
          <a:lstStyle>
            <a:lvl1pPr>
              <a:defRPr sz="4400" cap="all" baseline="0">
                <a:solidFill>
                  <a:schemeClr val="bg1"/>
                </a:solidFill>
                <a:latin typeface="Avenir LT Std 35 Light" panose="020B0402020203020204" pitchFamily="34" charset="0"/>
                <a:cs typeface="Arial" panose="020B0604020202020204" pitchFamily="34" charset="0"/>
              </a:defRPr>
            </a:lvl1pPr>
          </a:lstStyle>
          <a:p>
            <a:r>
              <a:rPr lang="en-US" dirty="0"/>
              <a:t>SECTION TITLE</a:t>
            </a:r>
          </a:p>
        </p:txBody>
      </p:sp>
    </p:spTree>
    <p:extLst>
      <p:ext uri="{BB962C8B-B14F-4D97-AF65-F5344CB8AC3E}">
        <p14:creationId xmlns:p14="http://schemas.microsoft.com/office/powerpoint/2010/main" val="1674493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ody Copy with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2"/>
          <p:cNvSpPr>
            <a:spLocks noGrp="1"/>
          </p:cNvSpPr>
          <p:nvPr>
            <p:ph type="body" sz="quarter" idx="11" hasCustomPrompt="1"/>
          </p:nvPr>
        </p:nvSpPr>
        <p:spPr>
          <a:xfrm>
            <a:off x="1053595" y="1729104"/>
            <a:ext cx="5286246" cy="515938"/>
          </a:xfrm>
          <a:prstGeom prst="rect">
            <a:avLst/>
          </a:prstGeom>
        </p:spPr>
        <p:txBody>
          <a:bodyPr>
            <a:noAutofit/>
          </a:bodyPr>
          <a:lstStyle>
            <a:lvl1pPr marL="0" indent="0">
              <a:buFontTx/>
              <a:buNone/>
              <a:defRPr sz="3600" cap="all" baseline="0">
                <a:latin typeface="Avenir LT Std 35 Light" panose="020B0402020203020204" pitchFamily="34" charset="0"/>
                <a:cs typeface="Arial" panose="020B0604020202020204" pitchFamily="34" charset="0"/>
              </a:defRPr>
            </a:lvl1pPr>
          </a:lstStyle>
          <a:p>
            <a:pPr lvl="0"/>
            <a:r>
              <a:rPr lang="en-US" dirty="0"/>
              <a:t>HEADLINE</a:t>
            </a:r>
          </a:p>
        </p:txBody>
      </p:sp>
      <p:sp>
        <p:nvSpPr>
          <p:cNvPr id="10" name="Text Placeholder 14"/>
          <p:cNvSpPr>
            <a:spLocks noGrp="1"/>
          </p:cNvSpPr>
          <p:nvPr>
            <p:ph type="body" sz="quarter" idx="12" hasCustomPrompt="1"/>
          </p:nvPr>
        </p:nvSpPr>
        <p:spPr>
          <a:xfrm>
            <a:off x="1054101" y="2405429"/>
            <a:ext cx="5285740" cy="3362325"/>
          </a:xfrm>
          <a:prstGeom prst="rect">
            <a:avLst/>
          </a:prstGeom>
        </p:spPr>
        <p:txBody>
          <a:bodyPr>
            <a:normAutofit/>
          </a:bodyPr>
          <a:lstStyle>
            <a:lvl1pPr marL="0" indent="0">
              <a:buFontTx/>
              <a:buNone/>
              <a:defRPr sz="2400">
                <a:latin typeface="Avenir LT Std 35 Light" panose="020B0402020203020204" pitchFamily="34" charset="0"/>
                <a:cs typeface="Arial" panose="020B0604020202020204" pitchFamily="34" charset="0"/>
              </a:defRPr>
            </a:lvl1pPr>
          </a:lstStyle>
          <a:p>
            <a:pPr lvl="0"/>
            <a:r>
              <a:rPr lang="en-US" dirty="0"/>
              <a:t>Body Copy</a:t>
            </a:r>
          </a:p>
        </p:txBody>
      </p:sp>
      <p:sp>
        <p:nvSpPr>
          <p:cNvPr id="11" name="Content Placeholder 6"/>
          <p:cNvSpPr>
            <a:spLocks noGrp="1"/>
          </p:cNvSpPr>
          <p:nvPr>
            <p:ph sz="quarter" idx="13" hasCustomPrompt="1"/>
          </p:nvPr>
        </p:nvSpPr>
        <p:spPr>
          <a:xfrm>
            <a:off x="6507798" y="1729104"/>
            <a:ext cx="5105400" cy="4038650"/>
          </a:xfrm>
          <a:prstGeom prst="rect">
            <a:avLst/>
          </a:prstGeom>
          <a:ln>
            <a:noFill/>
          </a:ln>
        </p:spPr>
        <p:txBody>
          <a:bodyPr/>
          <a:lstStyle>
            <a:lvl1pPr marL="0" indent="0">
              <a:buFontTx/>
              <a:buNone/>
              <a:defRPr>
                <a:latin typeface="Avenir LT Std 35 Light" panose="020B0402020203020204" pitchFamily="34" charset="0"/>
              </a:defRPr>
            </a:lvl1pPr>
          </a:lstStyle>
          <a:p>
            <a:pPr lvl="0"/>
            <a:r>
              <a:rPr lang="en-US" dirty="0"/>
              <a:t>Insert graphic here</a:t>
            </a:r>
          </a:p>
        </p:txBody>
      </p:sp>
      <p:sp>
        <p:nvSpPr>
          <p:cNvPr id="6" name="Title 1"/>
          <p:cNvSpPr>
            <a:spLocks noGrp="1"/>
          </p:cNvSpPr>
          <p:nvPr>
            <p:ph type="title" hasCustomPrompt="1"/>
          </p:nvPr>
        </p:nvSpPr>
        <p:spPr>
          <a:xfrm>
            <a:off x="329184" y="92765"/>
            <a:ext cx="8366760" cy="615357"/>
          </a:xfrm>
          <a:prstGeom prst="rect">
            <a:avLst/>
          </a:prstGeom>
        </p:spPr>
        <p:txBody>
          <a:bodyPr/>
          <a:lstStyle>
            <a:lvl1pPr>
              <a:defRPr sz="3300" cap="all" baseline="0">
                <a:solidFill>
                  <a:schemeClr val="bg1"/>
                </a:solidFill>
                <a:latin typeface="Avenir LT Std 35 Light" panose="020B0402020203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462429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09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63" r:id="rId4"/>
    <p:sldLayoutId id="2147483660" r:id="rId5"/>
    <p:sldLayoutId id="2147483664" r:id="rId6"/>
    <p:sldLayoutId id="2147483651" r:id="rId7"/>
    <p:sldLayoutId id="2147483665" r:id="rId8"/>
    <p:sldLayoutId id="2147483652" r:id="rId9"/>
    <p:sldLayoutId id="2147483666" r:id="rId10"/>
    <p:sldLayoutId id="2147483661" r:id="rId11"/>
    <p:sldLayoutId id="2147483667" r:id="rId12"/>
    <p:sldLayoutId id="2147483662" r:id="rId13"/>
    <p:sldLayoutId id="214748366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9D55-707D-4DA5-95F5-5586023AE380}"/>
              </a:ext>
            </a:extLst>
          </p:cNvPr>
          <p:cNvSpPr>
            <a:spLocks noGrp="1"/>
          </p:cNvSpPr>
          <p:nvPr>
            <p:ph type="ctrTitle"/>
          </p:nvPr>
        </p:nvSpPr>
        <p:spPr>
          <a:xfrm>
            <a:off x="548822" y="2626238"/>
            <a:ext cx="5230368" cy="1280160"/>
          </a:xfrm>
        </p:spPr>
        <p:txBody>
          <a:bodyPr/>
          <a:lstStyle/>
          <a:p>
            <a:r>
              <a:rPr lang="en-US" dirty="0"/>
              <a:t>Fraud Trends</a:t>
            </a:r>
          </a:p>
        </p:txBody>
      </p:sp>
      <p:sp>
        <p:nvSpPr>
          <p:cNvPr id="4" name="Text Placeholder 3">
            <a:extLst>
              <a:ext uri="{FF2B5EF4-FFF2-40B4-BE49-F238E27FC236}">
                <a16:creationId xmlns:a16="http://schemas.microsoft.com/office/drawing/2014/main" id="{8280877A-E8B6-4AD2-8FC5-560045CA56AB}"/>
              </a:ext>
            </a:extLst>
          </p:cNvPr>
          <p:cNvSpPr>
            <a:spLocks noGrp="1"/>
          </p:cNvSpPr>
          <p:nvPr>
            <p:ph type="body" sz="quarter" idx="11"/>
          </p:nvPr>
        </p:nvSpPr>
        <p:spPr/>
        <p:txBody>
          <a:bodyPr/>
          <a:lstStyle/>
          <a:p>
            <a:r>
              <a:rPr lang="en-US" dirty="0"/>
              <a:t>Rebekah Higgins, Vice President - Payments</a:t>
            </a:r>
          </a:p>
        </p:txBody>
      </p:sp>
    </p:spTree>
    <p:extLst>
      <p:ext uri="{BB962C8B-B14F-4D97-AF65-F5344CB8AC3E}">
        <p14:creationId xmlns:p14="http://schemas.microsoft.com/office/powerpoint/2010/main" val="106899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BB4811-CED2-E08E-A0EB-16A203B8F7C1}"/>
              </a:ext>
            </a:extLst>
          </p:cNvPr>
          <p:cNvSpPr>
            <a:spLocks noGrp="1"/>
          </p:cNvSpPr>
          <p:nvPr>
            <p:ph type="title"/>
          </p:nvPr>
        </p:nvSpPr>
        <p:spPr/>
        <p:txBody>
          <a:bodyPr/>
          <a:lstStyle/>
          <a:p>
            <a:r>
              <a:rPr lang="en-US" dirty="0"/>
              <a:t>Common types of fraud</a:t>
            </a:r>
          </a:p>
        </p:txBody>
      </p:sp>
      <p:sp>
        <p:nvSpPr>
          <p:cNvPr id="4" name="Content Placeholder 3">
            <a:extLst>
              <a:ext uri="{FF2B5EF4-FFF2-40B4-BE49-F238E27FC236}">
                <a16:creationId xmlns:a16="http://schemas.microsoft.com/office/drawing/2014/main" id="{A54D5B6F-6754-318C-2D7F-87918A05409C}"/>
              </a:ext>
            </a:extLst>
          </p:cNvPr>
          <p:cNvSpPr txBox="1">
            <a:spLocks noGrp="1"/>
          </p:cNvSpPr>
          <p:nvPr>
            <p:ph idx="1"/>
          </p:nvPr>
        </p:nvSpPr>
        <p:spPr>
          <a:xfrm>
            <a:off x="690113" y="1095555"/>
            <a:ext cx="10696755" cy="5287992"/>
          </a:xfrm>
          <a:prstGeom prst="rect">
            <a:avLst/>
          </a:prstGeom>
          <a:noFill/>
        </p:spPr>
        <p:txBody>
          <a:bodyPr wrap="square" lIns="0" tIns="0" rIns="0" bIns="0" rtlCol="0" anchor="t">
            <a:noAutofit/>
          </a:bodyPr>
          <a:lstStyle/>
          <a:p>
            <a:pPr marL="285750" indent="-285750">
              <a:lnSpc>
                <a:spcPct val="100000"/>
              </a:lnSpc>
              <a:spcAft>
                <a:spcPts val="1200"/>
              </a:spcAft>
              <a:buFont typeface="Arial" panose="020B0604020202020204" pitchFamily="34" charset="0"/>
              <a:buChar char="•"/>
            </a:pPr>
            <a:r>
              <a:rPr lang="en-US" sz="2800" dirty="0">
                <a:latin typeface="+mn-lt"/>
                <a:cs typeface="+mn-cs"/>
              </a:rPr>
              <a:t>Phishing, smishing, vishing</a:t>
            </a:r>
          </a:p>
          <a:p>
            <a:pPr marL="285750" indent="-285750">
              <a:lnSpc>
                <a:spcPct val="100000"/>
              </a:lnSpc>
              <a:spcAft>
                <a:spcPts val="1200"/>
              </a:spcAft>
              <a:buFont typeface="Arial" panose="020B0604020202020204" pitchFamily="34" charset="0"/>
              <a:buChar char="•"/>
            </a:pPr>
            <a:r>
              <a:rPr lang="en-US" sz="2800" dirty="0">
                <a:latin typeface="+mn-lt"/>
                <a:cs typeface="+mn-cs"/>
              </a:rPr>
              <a:t>Card Fraud</a:t>
            </a:r>
          </a:p>
          <a:p>
            <a:pPr marL="285750" indent="-285750">
              <a:lnSpc>
                <a:spcPct val="100000"/>
              </a:lnSpc>
              <a:spcAft>
                <a:spcPts val="1200"/>
              </a:spcAft>
              <a:buFont typeface="Arial" panose="020B0604020202020204" pitchFamily="34" charset="0"/>
              <a:buChar char="•"/>
            </a:pPr>
            <a:r>
              <a:rPr lang="en-US" sz="2800" dirty="0">
                <a:latin typeface="+mn-lt"/>
                <a:cs typeface="+mn-cs"/>
              </a:rPr>
              <a:t>Identity theft</a:t>
            </a:r>
          </a:p>
          <a:p>
            <a:pPr marL="285750" indent="-285750">
              <a:lnSpc>
                <a:spcPct val="100000"/>
              </a:lnSpc>
              <a:spcAft>
                <a:spcPts val="1200"/>
              </a:spcAft>
              <a:buFont typeface="Arial" panose="020B0604020202020204" pitchFamily="34" charset="0"/>
              <a:buChar char="•"/>
            </a:pPr>
            <a:r>
              <a:rPr lang="en-US" sz="2800" dirty="0">
                <a:latin typeface="+mn-lt"/>
                <a:cs typeface="+mn-cs"/>
              </a:rPr>
              <a:t>Account takeover</a:t>
            </a:r>
          </a:p>
          <a:p>
            <a:pPr marL="285750" indent="-285750">
              <a:lnSpc>
                <a:spcPct val="100000"/>
              </a:lnSpc>
              <a:spcAft>
                <a:spcPts val="1200"/>
              </a:spcAft>
              <a:buFont typeface="Arial" panose="020B0604020202020204" pitchFamily="34" charset="0"/>
              <a:buChar char="•"/>
            </a:pPr>
            <a:r>
              <a:rPr lang="en-US" sz="2800" dirty="0">
                <a:latin typeface="+mn-lt"/>
                <a:cs typeface="+mn-cs"/>
              </a:rPr>
              <a:t>Cyber fraud </a:t>
            </a:r>
          </a:p>
          <a:p>
            <a:pPr marL="285750" indent="-285750">
              <a:lnSpc>
                <a:spcPct val="100000"/>
              </a:lnSpc>
              <a:spcAft>
                <a:spcPts val="1200"/>
              </a:spcAft>
              <a:buFont typeface="Arial" panose="020B0604020202020204" pitchFamily="34" charset="0"/>
              <a:buChar char="•"/>
            </a:pPr>
            <a:r>
              <a:rPr lang="en-US" sz="2800" dirty="0">
                <a:latin typeface="+mn-lt"/>
                <a:cs typeface="+mn-cs"/>
              </a:rPr>
              <a:t>Synthetic fraud</a:t>
            </a:r>
            <a:endParaRPr lang="en-US" sz="2800" dirty="0"/>
          </a:p>
          <a:p>
            <a:pPr lvl="1" indent="0">
              <a:lnSpc>
                <a:spcPct val="100000"/>
              </a:lnSpc>
              <a:spcBef>
                <a:spcPts val="0"/>
              </a:spcBef>
              <a:buNone/>
            </a:pPr>
            <a:endParaRPr lang="en-US" dirty="0"/>
          </a:p>
        </p:txBody>
      </p:sp>
    </p:spTree>
    <p:extLst>
      <p:ext uri="{BB962C8B-B14F-4D97-AF65-F5344CB8AC3E}">
        <p14:creationId xmlns:p14="http://schemas.microsoft.com/office/powerpoint/2010/main" val="25766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25B52F-CF5C-A091-9732-2AB22D2190F2}"/>
              </a:ext>
            </a:extLst>
          </p:cNvPr>
          <p:cNvSpPr>
            <a:spLocks noGrp="1"/>
          </p:cNvSpPr>
          <p:nvPr>
            <p:ph idx="1"/>
          </p:nvPr>
        </p:nvSpPr>
        <p:spPr>
          <a:xfrm>
            <a:off x="1033363" y="1738657"/>
            <a:ext cx="10259568" cy="3999088"/>
          </a:xfrm>
        </p:spPr>
        <p:txBody>
          <a:bodyPr anchor="ctr">
            <a:normAutofit/>
          </a:bodyPr>
          <a:lstStyle/>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Fraudsters design scams to lure unsuspecting people into revealing sensitive information </a:t>
            </a:r>
          </a:p>
          <a:p>
            <a:pPr marL="342900" indent="-342900">
              <a:buFont typeface="Arial" panose="020B0604020202020204" pitchFamily="34" charset="0"/>
              <a:buChar char="•"/>
            </a:pPr>
            <a:r>
              <a:rPr lang="en-US" sz="2800" dirty="0"/>
              <a:t>Commonly completed via fake emails, text messages, links, cloned websites, phone calls and pop-up windows that appear legitimate</a:t>
            </a:r>
          </a:p>
          <a:p>
            <a:pPr marL="342900" indent="-342900">
              <a:buFont typeface="Arial" panose="020B0604020202020204" pitchFamily="34" charset="0"/>
              <a:buChar char="•"/>
            </a:pPr>
            <a:r>
              <a:rPr lang="en-US" sz="2800" dirty="0"/>
              <a:t>Motivated to gather card data to perform purchases and/or transfer money into another account</a:t>
            </a:r>
          </a:p>
          <a:p>
            <a:pPr marL="342900" indent="-342900">
              <a:buFont typeface="Arial" panose="020B0604020202020204" pitchFamily="34" charset="0"/>
              <a:buChar char="•"/>
            </a:pPr>
            <a:r>
              <a:rPr lang="en-US" sz="2800" dirty="0"/>
              <a:t>Commonly linked to account take over and card fraud</a:t>
            </a:r>
          </a:p>
          <a:p>
            <a:endParaRPr lang="en-US" dirty="0"/>
          </a:p>
        </p:txBody>
      </p:sp>
      <p:sp>
        <p:nvSpPr>
          <p:cNvPr id="3" name="Title 2">
            <a:extLst>
              <a:ext uri="{FF2B5EF4-FFF2-40B4-BE49-F238E27FC236}">
                <a16:creationId xmlns:a16="http://schemas.microsoft.com/office/drawing/2014/main" id="{9457A209-A63D-3EA5-4ABF-A441F477694A}"/>
              </a:ext>
            </a:extLst>
          </p:cNvPr>
          <p:cNvSpPr>
            <a:spLocks noGrp="1"/>
          </p:cNvSpPr>
          <p:nvPr>
            <p:ph type="title"/>
          </p:nvPr>
        </p:nvSpPr>
        <p:spPr/>
        <p:txBody>
          <a:bodyPr/>
          <a:lstStyle/>
          <a:p>
            <a:r>
              <a:rPr lang="en-US" dirty="0"/>
              <a:t>Phishing/Smishing/vishing</a:t>
            </a:r>
          </a:p>
        </p:txBody>
      </p:sp>
    </p:spTree>
    <p:extLst>
      <p:ext uri="{BB962C8B-B14F-4D97-AF65-F5344CB8AC3E}">
        <p14:creationId xmlns:p14="http://schemas.microsoft.com/office/powerpoint/2010/main" val="3545502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5E6E6D-BA93-D101-F0B9-FC451DA8112D}"/>
              </a:ext>
            </a:extLst>
          </p:cNvPr>
          <p:cNvSpPr>
            <a:spLocks noGrp="1"/>
          </p:cNvSpPr>
          <p:nvPr>
            <p:ph type="title"/>
          </p:nvPr>
        </p:nvSpPr>
        <p:spPr/>
        <p:txBody>
          <a:bodyPr/>
          <a:lstStyle/>
          <a:p>
            <a:r>
              <a:rPr lang="en-US" dirty="0"/>
              <a:t>Card fraud – BIN Brute force attacks</a:t>
            </a:r>
          </a:p>
        </p:txBody>
      </p:sp>
      <p:sp>
        <p:nvSpPr>
          <p:cNvPr id="4" name="Content Placeholder 3">
            <a:extLst>
              <a:ext uri="{FF2B5EF4-FFF2-40B4-BE49-F238E27FC236}">
                <a16:creationId xmlns:a16="http://schemas.microsoft.com/office/drawing/2014/main" id="{08746E97-DE7F-A08C-3760-572366A8AD74}"/>
              </a:ext>
            </a:extLst>
          </p:cNvPr>
          <p:cNvSpPr>
            <a:spLocks noGrp="1"/>
          </p:cNvSpPr>
          <p:nvPr>
            <p:ph idx="1"/>
          </p:nvPr>
        </p:nvSpPr>
        <p:spPr>
          <a:xfrm>
            <a:off x="1050925" y="1716087"/>
            <a:ext cx="10586066" cy="4659481"/>
          </a:xfrm>
          <a:prstGeom prst="rect">
            <a:avLst/>
          </a:prstGeom>
          <a:ln>
            <a:noFill/>
          </a:ln>
        </p:spPr>
        <p:txBody>
          <a:bodyPr wrap="square" lIns="0" tIns="0" rIns="0" bIns="0" anchor="t">
            <a:spAutoFit/>
          </a:bodyPr>
          <a:lstStyle/>
          <a:p>
            <a:pPr marL="285750" indent="-285750" defTabSz="914400">
              <a:spcAft>
                <a:spcPts val="1200"/>
              </a:spcAft>
              <a:buFont typeface="Arial" panose="020B0604020202020204" pitchFamily="34" charset="0"/>
              <a:buChar char="•"/>
              <a:defRPr/>
            </a:pPr>
            <a:r>
              <a:rPr lang="en-US" dirty="0">
                <a:latin typeface="+mn-lt"/>
                <a:cs typeface="+mn-cs"/>
              </a:rPr>
              <a:t>Targets the for six-eight digits of the card number or Bank Identification Number (BIN) used to identify a card issuer</a:t>
            </a:r>
          </a:p>
          <a:p>
            <a:pPr marL="285750" indent="-285750" defTabSz="914400">
              <a:spcAft>
                <a:spcPts val="1200"/>
              </a:spcAft>
              <a:buFont typeface="Arial" panose="020B0604020202020204" pitchFamily="34" charset="0"/>
              <a:buChar char="•"/>
              <a:defRPr/>
            </a:pPr>
            <a:r>
              <a:rPr lang="en-US" dirty="0">
                <a:latin typeface="+mn-lt"/>
                <a:cs typeface="+mn-cs"/>
              </a:rPr>
              <a:t>Sophisticated software programs are used to randomly generate the remaining digits of a specific card number in various combinations </a:t>
            </a:r>
          </a:p>
          <a:p>
            <a:pPr marL="285750" indent="-285750" defTabSz="914400">
              <a:spcAft>
                <a:spcPts val="1200"/>
              </a:spcAft>
              <a:buFont typeface="Arial" panose="020B0604020202020204" pitchFamily="34" charset="0"/>
              <a:buChar char="•"/>
              <a:defRPr/>
            </a:pPr>
            <a:r>
              <a:rPr lang="en-US" dirty="0">
                <a:latin typeface="+mn-lt"/>
                <a:cs typeface="+mn-cs"/>
              </a:rPr>
              <a:t>Small, online transactions are completed to identify open/active cards </a:t>
            </a:r>
          </a:p>
          <a:p>
            <a:pPr marL="285750" indent="-285750" defTabSz="914400">
              <a:spcAft>
                <a:spcPts val="1200"/>
              </a:spcAft>
              <a:buFont typeface="Arial" panose="020B0604020202020204" pitchFamily="34" charset="0"/>
              <a:buChar char="•"/>
              <a:defRPr/>
            </a:pPr>
            <a:r>
              <a:rPr lang="en-US" dirty="0">
                <a:latin typeface="+mn-lt"/>
                <a:cs typeface="+mn-cs"/>
              </a:rPr>
              <a:t>Software algorithms are used to perform test runs at a high velocity with the same purchase amounts, expiration dates and CVV codes in various combinations</a:t>
            </a:r>
          </a:p>
          <a:p>
            <a:pPr marL="285750" indent="-285750" defTabSz="914400">
              <a:spcAft>
                <a:spcPts val="1200"/>
              </a:spcAft>
              <a:buFont typeface="Arial" panose="020B0604020202020204" pitchFamily="34" charset="0"/>
              <a:buChar char="•"/>
              <a:defRPr/>
            </a:pPr>
            <a:r>
              <a:rPr lang="en-US" dirty="0"/>
              <a:t>Once successful, a card will be used at a multitude of merchants for larger dollar amounts</a:t>
            </a:r>
            <a:endParaRPr lang="en-US" dirty="0">
              <a:latin typeface="+mn-lt"/>
              <a:cs typeface="+mn-cs"/>
            </a:endParaRPr>
          </a:p>
          <a:p>
            <a:pPr marL="171450" indent="-171450">
              <a:lnSpc>
                <a:spcPct val="110000"/>
              </a:lnSpc>
              <a:buFont typeface="Arial" panose="020B0604020202020204" pitchFamily="34" charset="0"/>
              <a:buChar char="•"/>
            </a:pPr>
            <a:endParaRPr lang="en-US" sz="1600" dirty="0">
              <a:solidFill>
                <a:schemeClr val="bg1"/>
              </a:solidFill>
            </a:endParaRPr>
          </a:p>
        </p:txBody>
      </p:sp>
    </p:spTree>
    <p:extLst>
      <p:ext uri="{BB962C8B-B14F-4D97-AF65-F5344CB8AC3E}">
        <p14:creationId xmlns:p14="http://schemas.microsoft.com/office/powerpoint/2010/main" val="2135852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5E6E6D-BA93-D101-F0B9-FC451DA8112D}"/>
              </a:ext>
            </a:extLst>
          </p:cNvPr>
          <p:cNvSpPr>
            <a:spLocks noGrp="1"/>
          </p:cNvSpPr>
          <p:nvPr>
            <p:ph type="title"/>
          </p:nvPr>
        </p:nvSpPr>
        <p:spPr/>
        <p:txBody>
          <a:bodyPr/>
          <a:lstStyle/>
          <a:p>
            <a:r>
              <a:rPr lang="en-US" dirty="0"/>
              <a:t>Card fraud – Card cracking</a:t>
            </a:r>
          </a:p>
        </p:txBody>
      </p:sp>
      <p:sp>
        <p:nvSpPr>
          <p:cNvPr id="4" name="Content Placeholder 3">
            <a:extLst>
              <a:ext uri="{FF2B5EF4-FFF2-40B4-BE49-F238E27FC236}">
                <a16:creationId xmlns:a16="http://schemas.microsoft.com/office/drawing/2014/main" id="{08746E97-DE7F-A08C-3760-572366A8AD74}"/>
              </a:ext>
            </a:extLst>
          </p:cNvPr>
          <p:cNvSpPr>
            <a:spLocks noGrp="1"/>
          </p:cNvSpPr>
          <p:nvPr>
            <p:ph idx="1"/>
          </p:nvPr>
        </p:nvSpPr>
        <p:spPr>
          <a:xfrm>
            <a:off x="1050925" y="1716087"/>
            <a:ext cx="10586066" cy="4991879"/>
          </a:xfrm>
          <a:prstGeom prst="rect">
            <a:avLst/>
          </a:prstGeom>
          <a:ln>
            <a:noFill/>
          </a:ln>
        </p:spPr>
        <p:txBody>
          <a:bodyPr wrap="square" lIns="0" tIns="0" rIns="0" bIns="0" anchor="t">
            <a:spAutoFit/>
          </a:bodyPr>
          <a:lstStyle/>
          <a:p>
            <a:pPr marL="285750" indent="-285750" defTabSz="914400">
              <a:spcAft>
                <a:spcPts val="1200"/>
              </a:spcAft>
              <a:buFont typeface="Arial" panose="020B0604020202020204" pitchFamily="34" charset="0"/>
              <a:buChar char="•"/>
              <a:defRPr/>
            </a:pPr>
            <a:r>
              <a:rPr lang="en-US" dirty="0">
                <a:latin typeface="+mn-lt"/>
                <a:cs typeface="+mn-cs"/>
              </a:rPr>
              <a:t>Consumer responds to an online solicitation for “easy money” by providing card information to withdraw fake check deposits</a:t>
            </a:r>
          </a:p>
          <a:p>
            <a:pPr marL="285750" indent="-285750" defTabSz="914400">
              <a:spcAft>
                <a:spcPts val="1200"/>
              </a:spcAft>
              <a:buFont typeface="Arial" panose="020B0604020202020204" pitchFamily="34" charset="0"/>
              <a:buChar char="•"/>
              <a:defRPr/>
            </a:pPr>
            <a:r>
              <a:rPr lang="en-US" dirty="0">
                <a:latin typeface="+mn-lt"/>
                <a:cs typeface="+mn-cs"/>
              </a:rPr>
              <a:t>Target audience is typically consumers between the ages of 19-25, college students, newly enlisted military and single parents</a:t>
            </a:r>
          </a:p>
          <a:p>
            <a:pPr marL="285750" indent="-285750" defTabSz="914400">
              <a:spcAft>
                <a:spcPts val="1200"/>
              </a:spcAft>
              <a:buFont typeface="Arial" panose="020B0604020202020204" pitchFamily="34" charset="0"/>
              <a:buChar char="•"/>
              <a:defRPr/>
            </a:pPr>
            <a:r>
              <a:rPr lang="en-US" dirty="0">
                <a:latin typeface="+mn-lt"/>
                <a:cs typeface="+mn-cs"/>
              </a:rPr>
              <a:t>Victims quickly become accomplices by providing card data including PIN and online credentials to provide access to their accounts</a:t>
            </a:r>
          </a:p>
          <a:p>
            <a:pPr marL="285750" indent="-285750" defTabSz="914400">
              <a:spcAft>
                <a:spcPts val="1200"/>
              </a:spcAft>
              <a:buFont typeface="Arial" panose="020B0604020202020204" pitchFamily="34" charset="0"/>
              <a:buChar char="•"/>
              <a:defRPr/>
            </a:pPr>
            <a:r>
              <a:rPr lang="en-US" dirty="0">
                <a:latin typeface="+mn-lt"/>
                <a:cs typeface="+mn-cs"/>
              </a:rPr>
              <a:t>Fraudster deposits worthless checks via mobile deposit and then immediately withdraws funds at an ATM</a:t>
            </a:r>
          </a:p>
          <a:p>
            <a:pPr marL="285750" indent="-285750" defTabSz="914400">
              <a:spcAft>
                <a:spcPts val="1200"/>
              </a:spcAft>
              <a:buFont typeface="Arial" panose="020B0604020202020204" pitchFamily="34" charset="0"/>
              <a:buChar char="•"/>
              <a:defRPr/>
            </a:pPr>
            <a:r>
              <a:rPr lang="en-US" dirty="0"/>
              <a:t>Cardholder reports card stolen, receives reimbursement and fraudster shares portion of proceeds with them.</a:t>
            </a:r>
            <a:endParaRPr lang="en-US" dirty="0">
              <a:latin typeface="+mn-lt"/>
              <a:cs typeface="+mn-cs"/>
            </a:endParaRPr>
          </a:p>
          <a:p>
            <a:pPr marL="171450" indent="-171450">
              <a:lnSpc>
                <a:spcPct val="110000"/>
              </a:lnSpc>
              <a:buFont typeface="Arial" panose="020B0604020202020204" pitchFamily="34" charset="0"/>
              <a:buChar char="•"/>
            </a:pPr>
            <a:endParaRPr lang="en-US" sz="1600" dirty="0">
              <a:solidFill>
                <a:schemeClr val="bg1"/>
              </a:solidFill>
            </a:endParaRPr>
          </a:p>
        </p:txBody>
      </p:sp>
    </p:spTree>
    <p:extLst>
      <p:ext uri="{BB962C8B-B14F-4D97-AF65-F5344CB8AC3E}">
        <p14:creationId xmlns:p14="http://schemas.microsoft.com/office/powerpoint/2010/main" val="364344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0A35BBE-48EC-9113-CDA2-4306DDF0F66C}"/>
              </a:ext>
            </a:extLst>
          </p:cNvPr>
          <p:cNvSpPr>
            <a:spLocks noGrp="1"/>
          </p:cNvSpPr>
          <p:nvPr>
            <p:ph type="title"/>
          </p:nvPr>
        </p:nvSpPr>
        <p:spPr/>
        <p:txBody>
          <a:bodyPr/>
          <a:lstStyle/>
          <a:p>
            <a:r>
              <a:rPr lang="en-US" dirty="0"/>
              <a:t>Card Fraud</a:t>
            </a:r>
          </a:p>
        </p:txBody>
      </p:sp>
      <p:pic>
        <p:nvPicPr>
          <p:cNvPr id="11" name="Picture 10">
            <a:extLst>
              <a:ext uri="{FF2B5EF4-FFF2-40B4-BE49-F238E27FC236}">
                <a16:creationId xmlns:a16="http://schemas.microsoft.com/office/drawing/2014/main" id="{B369E11D-222B-F83D-C509-34A33F3224D3}"/>
              </a:ext>
            </a:extLst>
          </p:cNvPr>
          <p:cNvPicPr>
            <a:picLocks noChangeAspect="1"/>
          </p:cNvPicPr>
          <p:nvPr/>
        </p:nvPicPr>
        <p:blipFill>
          <a:blip r:embed="rId2"/>
          <a:stretch>
            <a:fillRect/>
          </a:stretch>
        </p:blipFill>
        <p:spPr>
          <a:xfrm>
            <a:off x="632184" y="633114"/>
            <a:ext cx="10272323" cy="5764843"/>
          </a:xfrm>
          <a:prstGeom prst="rect">
            <a:avLst/>
          </a:prstGeom>
        </p:spPr>
      </p:pic>
      <p:pic>
        <p:nvPicPr>
          <p:cNvPr id="17" name="Picture 16">
            <a:extLst>
              <a:ext uri="{FF2B5EF4-FFF2-40B4-BE49-F238E27FC236}">
                <a16:creationId xmlns:a16="http://schemas.microsoft.com/office/drawing/2014/main" id="{1EA584DD-637B-BA31-2C84-5EA65C74C257}"/>
              </a:ext>
            </a:extLst>
          </p:cNvPr>
          <p:cNvPicPr>
            <a:picLocks noChangeAspect="1"/>
          </p:cNvPicPr>
          <p:nvPr/>
        </p:nvPicPr>
        <p:blipFill>
          <a:blip r:embed="rId3"/>
          <a:stretch>
            <a:fillRect/>
          </a:stretch>
        </p:blipFill>
        <p:spPr>
          <a:xfrm>
            <a:off x="554901" y="6608701"/>
            <a:ext cx="1201111" cy="167597"/>
          </a:xfrm>
          <a:prstGeom prst="rect">
            <a:avLst/>
          </a:prstGeom>
        </p:spPr>
      </p:pic>
    </p:spTree>
    <p:extLst>
      <p:ext uri="{BB962C8B-B14F-4D97-AF65-F5344CB8AC3E}">
        <p14:creationId xmlns:p14="http://schemas.microsoft.com/office/powerpoint/2010/main" val="87626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5E6E6D-BA93-D101-F0B9-FC451DA8112D}"/>
              </a:ext>
            </a:extLst>
          </p:cNvPr>
          <p:cNvSpPr>
            <a:spLocks noGrp="1"/>
          </p:cNvSpPr>
          <p:nvPr>
            <p:ph type="title"/>
          </p:nvPr>
        </p:nvSpPr>
        <p:spPr/>
        <p:txBody>
          <a:bodyPr/>
          <a:lstStyle/>
          <a:p>
            <a:r>
              <a:rPr lang="en-US" dirty="0"/>
              <a:t>Identity theft</a:t>
            </a:r>
          </a:p>
        </p:txBody>
      </p:sp>
      <p:sp>
        <p:nvSpPr>
          <p:cNvPr id="4" name="Content Placeholder 3">
            <a:extLst>
              <a:ext uri="{FF2B5EF4-FFF2-40B4-BE49-F238E27FC236}">
                <a16:creationId xmlns:a16="http://schemas.microsoft.com/office/drawing/2014/main" id="{08746E97-DE7F-A08C-3760-572366A8AD74}"/>
              </a:ext>
            </a:extLst>
          </p:cNvPr>
          <p:cNvSpPr>
            <a:spLocks noGrp="1"/>
          </p:cNvSpPr>
          <p:nvPr>
            <p:ph idx="1"/>
          </p:nvPr>
        </p:nvSpPr>
        <p:spPr>
          <a:xfrm>
            <a:off x="329184" y="1192922"/>
            <a:ext cx="6550878" cy="3994683"/>
          </a:xfrm>
          <a:prstGeom prst="rect">
            <a:avLst/>
          </a:prstGeom>
          <a:ln>
            <a:noFill/>
          </a:ln>
        </p:spPr>
        <p:txBody>
          <a:bodyPr wrap="square" lIns="0" tIns="0" rIns="0" bIns="0" anchor="t">
            <a:spAutoFit/>
          </a:bodyPr>
          <a:lstStyle/>
          <a:p>
            <a:pPr marL="285750" indent="-285750" defTabSz="914400">
              <a:spcAft>
                <a:spcPts val="1200"/>
              </a:spcAft>
              <a:buFont typeface="Arial" panose="020B0604020202020204" pitchFamily="34" charset="0"/>
              <a:buChar char="•"/>
              <a:defRPr/>
            </a:pPr>
            <a:r>
              <a:rPr lang="en-US" dirty="0">
                <a:latin typeface="+mn-lt"/>
                <a:cs typeface="+mn-cs"/>
              </a:rPr>
              <a:t>Occurs when someone steals personal or financial information to commit fraud or other crimes</a:t>
            </a:r>
          </a:p>
          <a:p>
            <a:pPr marL="285750" indent="-285750" defTabSz="914400">
              <a:spcAft>
                <a:spcPts val="1200"/>
              </a:spcAft>
              <a:buFont typeface="Arial" panose="020B0604020202020204" pitchFamily="34" charset="0"/>
              <a:buChar char="•"/>
              <a:defRPr/>
            </a:pPr>
            <a:r>
              <a:rPr lang="en-US" dirty="0">
                <a:latin typeface="+mn-lt"/>
                <a:cs typeface="+mn-cs"/>
              </a:rPr>
              <a:t>Typically goes beyond card fraud and involves personally identifiable information (PII)</a:t>
            </a:r>
          </a:p>
          <a:p>
            <a:pPr marL="285750" indent="-285750" defTabSz="914400">
              <a:spcAft>
                <a:spcPts val="1200"/>
              </a:spcAft>
              <a:buFont typeface="Arial" panose="020B0604020202020204" pitchFamily="34" charset="0"/>
              <a:buChar char="•"/>
              <a:defRPr/>
            </a:pPr>
            <a:r>
              <a:rPr lang="en-US" dirty="0">
                <a:latin typeface="+mn-lt"/>
                <a:cs typeface="+mn-cs"/>
              </a:rPr>
              <a:t>More difficult to identify than card fraud</a:t>
            </a:r>
          </a:p>
          <a:p>
            <a:pPr marL="285750" indent="-285750" defTabSz="914400">
              <a:spcAft>
                <a:spcPts val="1200"/>
              </a:spcAft>
              <a:buFont typeface="Arial" panose="020B0604020202020204" pitchFamily="34" charset="0"/>
              <a:buChar char="•"/>
              <a:defRPr/>
            </a:pPr>
            <a:r>
              <a:rPr lang="en-US" dirty="0">
                <a:latin typeface="+mn-lt"/>
                <a:cs typeface="+mn-cs"/>
              </a:rPr>
              <a:t>No liability limit </a:t>
            </a:r>
          </a:p>
          <a:p>
            <a:pPr marL="285750" indent="-285750" defTabSz="914400">
              <a:spcAft>
                <a:spcPts val="1200"/>
              </a:spcAft>
              <a:buFont typeface="Arial" panose="020B0604020202020204" pitchFamily="34" charset="0"/>
              <a:buChar char="•"/>
              <a:defRPr/>
            </a:pPr>
            <a:r>
              <a:rPr lang="en-US" dirty="0"/>
              <a:t>Can last for an extensive period of time</a:t>
            </a:r>
            <a:endParaRPr lang="en-US" dirty="0">
              <a:latin typeface="+mn-lt"/>
              <a:cs typeface="+mn-cs"/>
            </a:endParaRPr>
          </a:p>
          <a:p>
            <a:pPr marL="171450" indent="-171450">
              <a:lnSpc>
                <a:spcPct val="110000"/>
              </a:lnSpc>
              <a:buFont typeface="Arial" panose="020B0604020202020204" pitchFamily="34" charset="0"/>
              <a:buChar char="•"/>
            </a:pPr>
            <a:endParaRPr lang="en-US" sz="1600" dirty="0">
              <a:solidFill>
                <a:schemeClr val="bg1"/>
              </a:solidFill>
            </a:endParaRPr>
          </a:p>
        </p:txBody>
      </p:sp>
      <p:pic>
        <p:nvPicPr>
          <p:cNvPr id="5" name="Picture 4">
            <a:extLst>
              <a:ext uri="{FF2B5EF4-FFF2-40B4-BE49-F238E27FC236}">
                <a16:creationId xmlns:a16="http://schemas.microsoft.com/office/drawing/2014/main" id="{6B1936CB-53D2-977C-4D41-F8CB4AD09AD4}"/>
              </a:ext>
            </a:extLst>
          </p:cNvPr>
          <p:cNvPicPr>
            <a:picLocks noChangeAspect="1"/>
          </p:cNvPicPr>
          <p:nvPr/>
        </p:nvPicPr>
        <p:blipFill>
          <a:blip r:embed="rId2"/>
          <a:stretch>
            <a:fillRect/>
          </a:stretch>
        </p:blipFill>
        <p:spPr>
          <a:xfrm>
            <a:off x="6880062" y="1975781"/>
            <a:ext cx="5242634" cy="2391503"/>
          </a:xfrm>
          <a:prstGeom prst="rect">
            <a:avLst/>
          </a:prstGeom>
        </p:spPr>
      </p:pic>
    </p:spTree>
    <p:extLst>
      <p:ext uri="{BB962C8B-B14F-4D97-AF65-F5344CB8AC3E}">
        <p14:creationId xmlns:p14="http://schemas.microsoft.com/office/powerpoint/2010/main" val="301199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5E6E6D-BA93-D101-F0B9-FC451DA8112D}"/>
              </a:ext>
            </a:extLst>
          </p:cNvPr>
          <p:cNvSpPr>
            <a:spLocks noGrp="1"/>
          </p:cNvSpPr>
          <p:nvPr>
            <p:ph type="title"/>
          </p:nvPr>
        </p:nvSpPr>
        <p:spPr/>
        <p:txBody>
          <a:bodyPr/>
          <a:lstStyle/>
          <a:p>
            <a:r>
              <a:rPr lang="en-US" dirty="0"/>
              <a:t>Account take over fraud</a:t>
            </a:r>
          </a:p>
        </p:txBody>
      </p:sp>
      <p:sp>
        <p:nvSpPr>
          <p:cNvPr id="4" name="Content Placeholder 3">
            <a:extLst>
              <a:ext uri="{FF2B5EF4-FFF2-40B4-BE49-F238E27FC236}">
                <a16:creationId xmlns:a16="http://schemas.microsoft.com/office/drawing/2014/main" id="{08746E97-DE7F-A08C-3760-572366A8AD74}"/>
              </a:ext>
            </a:extLst>
          </p:cNvPr>
          <p:cNvSpPr>
            <a:spLocks noGrp="1"/>
          </p:cNvSpPr>
          <p:nvPr>
            <p:ph idx="1"/>
          </p:nvPr>
        </p:nvSpPr>
        <p:spPr>
          <a:xfrm>
            <a:off x="329184" y="1192922"/>
            <a:ext cx="6550878" cy="4991879"/>
          </a:xfrm>
          <a:prstGeom prst="rect">
            <a:avLst/>
          </a:prstGeom>
          <a:ln>
            <a:noFill/>
          </a:ln>
        </p:spPr>
        <p:txBody>
          <a:bodyPr wrap="square" lIns="0" tIns="0" rIns="0" bIns="0" anchor="t">
            <a:spAutoFit/>
          </a:bodyPr>
          <a:lstStyle/>
          <a:p>
            <a:pPr marL="285750" indent="-285750" defTabSz="914400">
              <a:spcAft>
                <a:spcPts val="1200"/>
              </a:spcAft>
              <a:buFont typeface="Arial" panose="020B0604020202020204" pitchFamily="34" charset="0"/>
              <a:buChar char="•"/>
              <a:defRPr/>
            </a:pPr>
            <a:r>
              <a:rPr lang="en-US" dirty="0">
                <a:latin typeface="+mn-lt"/>
                <a:cs typeface="+mn-cs"/>
              </a:rPr>
              <a:t>Occurs when someone gains access to a victim’s login credentials to steal funds and information</a:t>
            </a:r>
          </a:p>
          <a:p>
            <a:pPr marL="285750" indent="-285750" defTabSz="914400">
              <a:spcAft>
                <a:spcPts val="1200"/>
              </a:spcAft>
              <a:buFont typeface="Arial" panose="020B0604020202020204" pitchFamily="34" charset="0"/>
              <a:buChar char="•"/>
              <a:defRPr/>
            </a:pPr>
            <a:r>
              <a:rPr lang="en-US" dirty="0">
                <a:latin typeface="+mn-lt"/>
                <a:cs typeface="+mn-cs"/>
              </a:rPr>
              <a:t>Linked to other forms of fraud </a:t>
            </a:r>
          </a:p>
          <a:p>
            <a:pPr marL="285750" indent="-285750" defTabSz="914400">
              <a:spcAft>
                <a:spcPts val="1200"/>
              </a:spcAft>
              <a:buFont typeface="Arial" panose="020B0604020202020204" pitchFamily="34" charset="0"/>
              <a:buChar char="•"/>
              <a:defRPr/>
            </a:pPr>
            <a:r>
              <a:rPr lang="en-US" dirty="0">
                <a:latin typeface="+mn-lt"/>
                <a:cs typeface="+mn-cs"/>
              </a:rPr>
              <a:t>Begins with the harvesting of personal information via data breaches or purchasing on the Dark Web</a:t>
            </a:r>
          </a:p>
          <a:p>
            <a:pPr marL="285750" indent="-285750" defTabSz="914400">
              <a:spcAft>
                <a:spcPts val="1200"/>
              </a:spcAft>
              <a:buFont typeface="Arial" panose="020B0604020202020204" pitchFamily="34" charset="0"/>
              <a:buChar char="•"/>
              <a:defRPr/>
            </a:pPr>
            <a:r>
              <a:rPr lang="en-US" dirty="0">
                <a:latin typeface="+mn-lt"/>
                <a:cs typeface="+mn-cs"/>
              </a:rPr>
              <a:t>Fraudsters change account information, password, and notifications so legitimate owner is not aware of activity on the account</a:t>
            </a:r>
          </a:p>
          <a:p>
            <a:pPr marL="285750" indent="-285750" defTabSz="914400">
              <a:spcAft>
                <a:spcPts val="1200"/>
              </a:spcAft>
              <a:buFont typeface="Arial" panose="020B0604020202020204" pitchFamily="34" charset="0"/>
              <a:buChar char="•"/>
              <a:defRPr/>
            </a:pPr>
            <a:r>
              <a:rPr lang="en-US" dirty="0">
                <a:latin typeface="+mn-lt"/>
                <a:cs typeface="+mn-cs"/>
              </a:rPr>
              <a:t>Ends with fraudulent and unauthorized transactions</a:t>
            </a:r>
          </a:p>
          <a:p>
            <a:pPr marL="171450" indent="-171450">
              <a:lnSpc>
                <a:spcPct val="110000"/>
              </a:lnSpc>
              <a:buFont typeface="Arial" panose="020B0604020202020204" pitchFamily="34" charset="0"/>
              <a:buChar char="•"/>
            </a:pPr>
            <a:endParaRPr lang="en-US" sz="1600" dirty="0">
              <a:solidFill>
                <a:schemeClr val="bg1"/>
              </a:solidFill>
            </a:endParaRPr>
          </a:p>
        </p:txBody>
      </p:sp>
      <p:pic>
        <p:nvPicPr>
          <p:cNvPr id="2050" name="Picture 2" descr="Bank Account Takeover Attacks: How to Keep Safe | USSFCU | Washington, D.C.  - Alexandria VA - Bethesda, MD">
            <a:extLst>
              <a:ext uri="{FF2B5EF4-FFF2-40B4-BE49-F238E27FC236}">
                <a16:creationId xmlns:a16="http://schemas.microsoft.com/office/drawing/2014/main" id="{D02CE943-8C0B-E7DC-063B-1219D21FB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8104" y="1306418"/>
            <a:ext cx="4856527" cy="322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490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5E6E6D-BA93-D101-F0B9-FC451DA8112D}"/>
              </a:ext>
            </a:extLst>
          </p:cNvPr>
          <p:cNvSpPr>
            <a:spLocks noGrp="1"/>
          </p:cNvSpPr>
          <p:nvPr>
            <p:ph type="title"/>
          </p:nvPr>
        </p:nvSpPr>
        <p:spPr/>
        <p:txBody>
          <a:bodyPr/>
          <a:lstStyle/>
          <a:p>
            <a:r>
              <a:rPr lang="en-US" dirty="0"/>
              <a:t>Methods  for Account take over fraud</a:t>
            </a:r>
          </a:p>
        </p:txBody>
      </p:sp>
      <p:sp>
        <p:nvSpPr>
          <p:cNvPr id="4" name="Content Placeholder 3">
            <a:extLst>
              <a:ext uri="{FF2B5EF4-FFF2-40B4-BE49-F238E27FC236}">
                <a16:creationId xmlns:a16="http://schemas.microsoft.com/office/drawing/2014/main" id="{08746E97-DE7F-A08C-3760-572366A8AD74}"/>
              </a:ext>
            </a:extLst>
          </p:cNvPr>
          <p:cNvSpPr>
            <a:spLocks noGrp="1"/>
          </p:cNvSpPr>
          <p:nvPr>
            <p:ph idx="1"/>
          </p:nvPr>
        </p:nvSpPr>
        <p:spPr>
          <a:xfrm>
            <a:off x="329184" y="1192922"/>
            <a:ext cx="6550878" cy="4558940"/>
          </a:xfrm>
          <a:prstGeom prst="rect">
            <a:avLst/>
          </a:prstGeom>
          <a:ln>
            <a:noFill/>
          </a:ln>
        </p:spPr>
        <p:txBody>
          <a:bodyPr wrap="square" lIns="0" tIns="0" rIns="0" bIns="0" anchor="t">
            <a:spAutoFit/>
          </a:bodyPr>
          <a:lstStyle/>
          <a:p>
            <a:pPr marL="285750" indent="-285750" defTabSz="914400">
              <a:spcAft>
                <a:spcPts val="1200"/>
              </a:spcAft>
              <a:buFont typeface="Arial" panose="020B0604020202020204" pitchFamily="34" charset="0"/>
              <a:buChar char="•"/>
              <a:defRPr/>
            </a:pPr>
            <a:r>
              <a:rPr lang="en-US" dirty="0">
                <a:latin typeface="+mn-lt"/>
                <a:cs typeface="+mn-cs"/>
              </a:rPr>
              <a:t>Phishing</a:t>
            </a:r>
          </a:p>
          <a:p>
            <a:pPr marL="285750" indent="-285750" defTabSz="914400">
              <a:spcAft>
                <a:spcPts val="1200"/>
              </a:spcAft>
              <a:buFont typeface="Arial" panose="020B0604020202020204" pitchFamily="34" charset="0"/>
              <a:buChar char="•"/>
              <a:defRPr/>
            </a:pPr>
            <a:r>
              <a:rPr lang="en-US" dirty="0">
                <a:latin typeface="+mn-lt"/>
                <a:cs typeface="+mn-cs"/>
              </a:rPr>
              <a:t>Credential stuffing</a:t>
            </a:r>
          </a:p>
          <a:p>
            <a:pPr marL="285750" indent="-285750" defTabSz="914400">
              <a:spcAft>
                <a:spcPts val="1200"/>
              </a:spcAft>
              <a:buFont typeface="Arial" panose="020B0604020202020204" pitchFamily="34" charset="0"/>
              <a:buChar char="•"/>
              <a:defRPr/>
            </a:pPr>
            <a:r>
              <a:rPr lang="en-US" dirty="0">
                <a:latin typeface="+mn-lt"/>
                <a:cs typeface="+mn-cs"/>
              </a:rPr>
              <a:t>SIM card swapping</a:t>
            </a:r>
          </a:p>
          <a:p>
            <a:pPr marL="285750" indent="-285750" defTabSz="914400">
              <a:spcAft>
                <a:spcPts val="1200"/>
              </a:spcAft>
              <a:buFont typeface="Arial" panose="020B0604020202020204" pitchFamily="34" charset="0"/>
              <a:buChar char="•"/>
              <a:defRPr/>
            </a:pPr>
            <a:r>
              <a:rPr lang="en-US" dirty="0">
                <a:latin typeface="+mn-lt"/>
                <a:cs typeface="+mn-cs"/>
              </a:rPr>
              <a:t>Malware</a:t>
            </a:r>
          </a:p>
          <a:p>
            <a:pPr marL="285750" indent="-285750" defTabSz="914400">
              <a:spcAft>
                <a:spcPts val="1200"/>
              </a:spcAft>
              <a:buFont typeface="Arial" panose="020B0604020202020204" pitchFamily="34" charset="0"/>
              <a:buChar char="•"/>
              <a:defRPr/>
            </a:pPr>
            <a:r>
              <a:rPr lang="en-US" dirty="0">
                <a:latin typeface="+mn-lt"/>
                <a:cs typeface="+mn-cs"/>
              </a:rPr>
              <a:t>Mobile banking trojans</a:t>
            </a:r>
          </a:p>
          <a:p>
            <a:pPr marL="285750" indent="-285750" defTabSz="914400">
              <a:spcAft>
                <a:spcPts val="1200"/>
              </a:spcAft>
              <a:buFont typeface="Arial" panose="020B0604020202020204" pitchFamily="34" charset="0"/>
              <a:buChar char="•"/>
              <a:defRPr/>
            </a:pPr>
            <a:r>
              <a:rPr lang="en-US" dirty="0">
                <a:latin typeface="+mn-lt"/>
                <a:cs typeface="+mn-cs"/>
              </a:rPr>
              <a:t>Man-in-the-middle attacks</a:t>
            </a:r>
          </a:p>
          <a:p>
            <a:pPr defTabSz="914400">
              <a:spcAft>
                <a:spcPts val="1200"/>
              </a:spcAft>
              <a:defRPr/>
            </a:pPr>
            <a:endParaRPr lang="en-US" dirty="0">
              <a:latin typeface="+mn-lt"/>
              <a:cs typeface="+mn-cs"/>
            </a:endParaRPr>
          </a:p>
          <a:p>
            <a:pPr marL="171450" indent="-171450">
              <a:lnSpc>
                <a:spcPct val="110000"/>
              </a:lnSpc>
              <a:buFont typeface="Arial" panose="020B0604020202020204" pitchFamily="34" charset="0"/>
              <a:buChar char="•"/>
            </a:pPr>
            <a:endParaRPr lang="en-US" sz="1600" dirty="0">
              <a:solidFill>
                <a:schemeClr val="bg1"/>
              </a:solidFill>
            </a:endParaRPr>
          </a:p>
        </p:txBody>
      </p:sp>
      <p:pic>
        <p:nvPicPr>
          <p:cNvPr id="1026" name="Picture 2" descr="What is Account Takeover Fraud (ATO)❓ Detection&amp;Prevention">
            <a:extLst>
              <a:ext uri="{FF2B5EF4-FFF2-40B4-BE49-F238E27FC236}">
                <a16:creationId xmlns:a16="http://schemas.microsoft.com/office/drawing/2014/main" id="{FE1296E7-2551-2BED-0AD6-7DE88AE3B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324" y="1683935"/>
            <a:ext cx="5911177" cy="30791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90FC646-1D9C-E11E-4D84-62F701D5DCF2}"/>
              </a:ext>
            </a:extLst>
          </p:cNvPr>
          <p:cNvSpPr txBox="1"/>
          <p:nvPr/>
        </p:nvSpPr>
        <p:spPr>
          <a:xfrm>
            <a:off x="7583606" y="1887940"/>
            <a:ext cx="2461146" cy="369332"/>
          </a:xfrm>
          <a:prstGeom prst="rect">
            <a:avLst/>
          </a:prstGeom>
          <a:solidFill>
            <a:schemeClr val="bg1"/>
          </a:solid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3271215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5E6E6D-BA93-D101-F0B9-FC451DA8112D}"/>
              </a:ext>
            </a:extLst>
          </p:cNvPr>
          <p:cNvSpPr>
            <a:spLocks noGrp="1"/>
          </p:cNvSpPr>
          <p:nvPr>
            <p:ph type="title"/>
          </p:nvPr>
        </p:nvSpPr>
        <p:spPr/>
        <p:txBody>
          <a:bodyPr/>
          <a:lstStyle/>
          <a:p>
            <a:r>
              <a:rPr lang="en-US" dirty="0"/>
              <a:t>Cyber fraud</a:t>
            </a:r>
          </a:p>
        </p:txBody>
      </p:sp>
      <p:sp>
        <p:nvSpPr>
          <p:cNvPr id="4" name="Content Placeholder 3">
            <a:extLst>
              <a:ext uri="{FF2B5EF4-FFF2-40B4-BE49-F238E27FC236}">
                <a16:creationId xmlns:a16="http://schemas.microsoft.com/office/drawing/2014/main" id="{08746E97-DE7F-A08C-3760-572366A8AD74}"/>
              </a:ext>
            </a:extLst>
          </p:cNvPr>
          <p:cNvSpPr>
            <a:spLocks noGrp="1"/>
          </p:cNvSpPr>
          <p:nvPr>
            <p:ph idx="1"/>
          </p:nvPr>
        </p:nvSpPr>
        <p:spPr>
          <a:xfrm>
            <a:off x="329184" y="1192922"/>
            <a:ext cx="6550878" cy="4967257"/>
          </a:xfrm>
          <a:prstGeom prst="rect">
            <a:avLst/>
          </a:prstGeom>
          <a:ln>
            <a:noFill/>
          </a:ln>
        </p:spPr>
        <p:txBody>
          <a:bodyPr wrap="square" lIns="0" tIns="0" rIns="0" bIns="0" anchor="t">
            <a:spAutoFit/>
          </a:bodyPr>
          <a:lstStyle/>
          <a:p>
            <a:pPr marL="285750" indent="-285750" defTabSz="914400">
              <a:spcAft>
                <a:spcPts val="1200"/>
              </a:spcAft>
              <a:buFont typeface="Arial" panose="020B0604020202020204" pitchFamily="34" charset="0"/>
              <a:buChar char="•"/>
              <a:defRPr/>
            </a:pPr>
            <a:r>
              <a:rPr lang="en-US" dirty="0">
                <a:latin typeface="+mn-lt"/>
                <a:cs typeface="+mn-cs"/>
              </a:rPr>
              <a:t>Crimes committed via the internet with the intent corrupt another individual’s personal and financial information stored online</a:t>
            </a:r>
          </a:p>
          <a:p>
            <a:pPr marL="285750" indent="-285750" defTabSz="914400">
              <a:spcAft>
                <a:spcPts val="1200"/>
              </a:spcAft>
              <a:buFont typeface="Arial" panose="020B0604020202020204" pitchFamily="34" charset="0"/>
              <a:buChar char="•"/>
              <a:defRPr/>
            </a:pPr>
            <a:r>
              <a:rPr lang="en-US" dirty="0">
                <a:latin typeface="+mn-lt"/>
                <a:cs typeface="+mn-cs"/>
              </a:rPr>
              <a:t>Popular forms of Cyber Fraud</a:t>
            </a:r>
          </a:p>
          <a:p>
            <a:pPr marL="971550" lvl="1" indent="-285750">
              <a:spcAft>
                <a:spcPts val="1200"/>
              </a:spcAft>
              <a:defRPr/>
            </a:pPr>
            <a:r>
              <a:rPr lang="en-US" dirty="0"/>
              <a:t>Malware</a:t>
            </a:r>
          </a:p>
          <a:p>
            <a:pPr marL="971550" lvl="1" indent="-285750">
              <a:spcAft>
                <a:spcPts val="1200"/>
              </a:spcAft>
              <a:defRPr/>
            </a:pPr>
            <a:r>
              <a:rPr lang="en-US" dirty="0">
                <a:latin typeface="+mn-lt"/>
                <a:cs typeface="+mn-cs"/>
              </a:rPr>
              <a:t>Ransomware</a:t>
            </a:r>
          </a:p>
          <a:p>
            <a:pPr marL="971550" lvl="1" indent="-285750">
              <a:spcAft>
                <a:spcPts val="1200"/>
              </a:spcAft>
              <a:defRPr/>
            </a:pPr>
            <a:r>
              <a:rPr lang="en-US" dirty="0"/>
              <a:t>DDoS Attacks</a:t>
            </a:r>
          </a:p>
          <a:p>
            <a:pPr marL="971550" lvl="1" indent="-285750">
              <a:spcAft>
                <a:spcPts val="1200"/>
              </a:spcAft>
              <a:defRPr/>
            </a:pPr>
            <a:r>
              <a:rPr lang="en-US" dirty="0"/>
              <a:t>Email scams</a:t>
            </a:r>
            <a:endParaRPr lang="en-US" dirty="0">
              <a:latin typeface="+mn-lt"/>
              <a:cs typeface="+mn-cs"/>
            </a:endParaRPr>
          </a:p>
          <a:p>
            <a:pPr defTabSz="914400">
              <a:spcAft>
                <a:spcPts val="1200"/>
              </a:spcAft>
              <a:defRPr/>
            </a:pPr>
            <a:endParaRPr lang="en-US" dirty="0">
              <a:latin typeface="+mn-lt"/>
              <a:cs typeface="+mn-cs"/>
            </a:endParaRPr>
          </a:p>
          <a:p>
            <a:pPr marL="171450" indent="-171450">
              <a:lnSpc>
                <a:spcPct val="110000"/>
              </a:lnSpc>
              <a:buFont typeface="Arial" panose="020B0604020202020204" pitchFamily="34" charset="0"/>
              <a:buChar char="•"/>
            </a:pPr>
            <a:endParaRPr lang="en-US" sz="1600" dirty="0">
              <a:solidFill>
                <a:schemeClr val="bg1"/>
              </a:solidFill>
            </a:endParaRPr>
          </a:p>
        </p:txBody>
      </p:sp>
      <p:pic>
        <p:nvPicPr>
          <p:cNvPr id="3074" name="Picture 2" descr="Six Cyber Fraud Predictions for 2020 | AFCEA International">
            <a:extLst>
              <a:ext uri="{FF2B5EF4-FFF2-40B4-BE49-F238E27FC236}">
                <a16:creationId xmlns:a16="http://schemas.microsoft.com/office/drawing/2014/main" id="{FC49ABD4-334D-BA57-3A29-C1CD4DD2B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202" y="1698223"/>
            <a:ext cx="5110658" cy="2555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588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5E6E6D-BA93-D101-F0B9-FC451DA8112D}"/>
              </a:ext>
            </a:extLst>
          </p:cNvPr>
          <p:cNvSpPr>
            <a:spLocks noGrp="1"/>
          </p:cNvSpPr>
          <p:nvPr>
            <p:ph type="title"/>
          </p:nvPr>
        </p:nvSpPr>
        <p:spPr/>
        <p:txBody>
          <a:bodyPr/>
          <a:lstStyle/>
          <a:p>
            <a:r>
              <a:rPr lang="en-US" dirty="0"/>
              <a:t>Synthetic fraud</a:t>
            </a:r>
          </a:p>
        </p:txBody>
      </p:sp>
      <p:sp>
        <p:nvSpPr>
          <p:cNvPr id="4" name="Content Placeholder 3">
            <a:extLst>
              <a:ext uri="{FF2B5EF4-FFF2-40B4-BE49-F238E27FC236}">
                <a16:creationId xmlns:a16="http://schemas.microsoft.com/office/drawing/2014/main" id="{08746E97-DE7F-A08C-3760-572366A8AD74}"/>
              </a:ext>
            </a:extLst>
          </p:cNvPr>
          <p:cNvSpPr>
            <a:spLocks noGrp="1"/>
          </p:cNvSpPr>
          <p:nvPr>
            <p:ph idx="1"/>
          </p:nvPr>
        </p:nvSpPr>
        <p:spPr>
          <a:xfrm>
            <a:off x="0" y="1208541"/>
            <a:ext cx="4226257" cy="4986750"/>
          </a:xfrm>
          <a:prstGeom prst="rect">
            <a:avLst/>
          </a:prstGeom>
          <a:ln>
            <a:noFill/>
          </a:ln>
        </p:spPr>
        <p:txBody>
          <a:bodyPr wrap="square" lIns="0" tIns="0" rIns="0" bIns="0" anchor="t">
            <a:spAutoFit/>
          </a:bodyPr>
          <a:lstStyle/>
          <a:p>
            <a:pPr marL="285750" indent="-285750" defTabSz="914400">
              <a:spcAft>
                <a:spcPts val="1200"/>
              </a:spcAft>
              <a:buFont typeface="Arial" panose="020B0604020202020204" pitchFamily="34" charset="0"/>
              <a:buChar char="•"/>
              <a:defRPr/>
            </a:pPr>
            <a:r>
              <a:rPr lang="en-US" sz="2000" dirty="0">
                <a:latin typeface="+mn-lt"/>
                <a:cs typeface="+mn-cs"/>
              </a:rPr>
              <a:t>Real Social Security Number (SSN) is stolen, and then personal information is made up and applied to create a new identity</a:t>
            </a:r>
          </a:p>
          <a:p>
            <a:pPr marL="285750" indent="-285750" defTabSz="914400">
              <a:spcAft>
                <a:spcPts val="1200"/>
              </a:spcAft>
              <a:buFont typeface="Arial" panose="020B0604020202020204" pitchFamily="34" charset="0"/>
              <a:buChar char="•"/>
              <a:defRPr/>
            </a:pPr>
            <a:r>
              <a:rPr lang="en-US" sz="2000" dirty="0">
                <a:latin typeface="+mn-lt"/>
                <a:cs typeface="+mn-cs"/>
              </a:rPr>
              <a:t>Common victims include children, the elderly and homeless individuals due to lack of credit monitoring</a:t>
            </a:r>
          </a:p>
          <a:p>
            <a:pPr marL="285750" indent="-285750" defTabSz="914400">
              <a:spcAft>
                <a:spcPts val="1200"/>
              </a:spcAft>
              <a:buFont typeface="Arial" panose="020B0604020202020204" pitchFamily="34" charset="0"/>
              <a:buChar char="•"/>
              <a:defRPr/>
            </a:pPr>
            <a:r>
              <a:rPr lang="en-US" sz="2000" dirty="0"/>
              <a:t>Manipulated Synthetics – based on real identity with limited changes to SSN and other PII</a:t>
            </a:r>
            <a:endParaRPr lang="en-US" sz="2000" dirty="0">
              <a:latin typeface="+mn-lt"/>
              <a:cs typeface="+mn-cs"/>
            </a:endParaRPr>
          </a:p>
          <a:p>
            <a:pPr marL="285750" indent="-285750" defTabSz="914400">
              <a:spcAft>
                <a:spcPts val="1200"/>
              </a:spcAft>
              <a:buFont typeface="Arial" panose="020B0604020202020204" pitchFamily="34" charset="0"/>
              <a:buChar char="•"/>
              <a:defRPr/>
            </a:pPr>
            <a:r>
              <a:rPr lang="en-US" sz="2000" dirty="0">
                <a:latin typeface="+mn-lt"/>
                <a:cs typeface="+mn-cs"/>
              </a:rPr>
              <a:t>Manufactured Synthetics – valid data from multiple identities or invalid data</a:t>
            </a:r>
            <a:endParaRPr lang="en-US" dirty="0">
              <a:latin typeface="+mn-lt"/>
              <a:cs typeface="+mn-cs"/>
            </a:endParaRPr>
          </a:p>
          <a:p>
            <a:pPr marL="171450" indent="-171450">
              <a:lnSpc>
                <a:spcPct val="110000"/>
              </a:lnSpc>
              <a:buFont typeface="Arial" panose="020B0604020202020204" pitchFamily="34" charset="0"/>
              <a:buChar char="•"/>
            </a:pPr>
            <a:endParaRPr lang="en-US" sz="1600" dirty="0">
              <a:solidFill>
                <a:schemeClr val="bg1"/>
              </a:solidFill>
            </a:endParaRPr>
          </a:p>
        </p:txBody>
      </p:sp>
      <p:pic>
        <p:nvPicPr>
          <p:cNvPr id="5122" name="Picture 2" descr="What Your Credit Union Needs to Know About Synthetic ID Fraud | Mastercard  | NSC Blog | NAFCU">
            <a:extLst>
              <a:ext uri="{FF2B5EF4-FFF2-40B4-BE49-F238E27FC236}">
                <a16:creationId xmlns:a16="http://schemas.microsoft.com/office/drawing/2014/main" id="{04F29DDD-AF6F-8F4E-E930-E821EC8FA9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376" y="1071666"/>
            <a:ext cx="7905624" cy="482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772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43B188-0E04-40E0-9E72-0A99C59A1A44}"/>
              </a:ext>
            </a:extLst>
          </p:cNvPr>
          <p:cNvSpPr>
            <a:spLocks noGrp="1"/>
          </p:cNvSpPr>
          <p:nvPr>
            <p:ph type="title"/>
          </p:nvPr>
        </p:nvSpPr>
        <p:spPr/>
        <p:txBody>
          <a:bodyPr/>
          <a:lstStyle/>
          <a:p>
            <a:r>
              <a:rPr lang="en-US" dirty="0"/>
              <a:t>agenda</a:t>
            </a:r>
          </a:p>
        </p:txBody>
      </p:sp>
      <p:sp>
        <p:nvSpPr>
          <p:cNvPr id="4" name="TextBox 3">
            <a:extLst>
              <a:ext uri="{FF2B5EF4-FFF2-40B4-BE49-F238E27FC236}">
                <a16:creationId xmlns:a16="http://schemas.microsoft.com/office/drawing/2014/main" id="{CECFDFC7-51B5-6314-9227-1F4A5BABC100}"/>
              </a:ext>
            </a:extLst>
          </p:cNvPr>
          <p:cNvSpPr txBox="1"/>
          <p:nvPr/>
        </p:nvSpPr>
        <p:spPr>
          <a:xfrm>
            <a:off x="891654" y="1496704"/>
            <a:ext cx="10795379" cy="3600986"/>
          </a:xfrm>
          <a:prstGeom prst="rect">
            <a:avLst/>
          </a:prstGeom>
          <a:noFill/>
        </p:spPr>
        <p:txBody>
          <a:bodyPr wrap="square" rtlCol="0">
            <a:spAutoFit/>
          </a:bodyPr>
          <a:lstStyle/>
          <a:p>
            <a:pPr marL="285750" indent="-285750">
              <a:buFont typeface="Arial" panose="020B0604020202020204" pitchFamily="34" charset="0"/>
              <a:buChar char="•"/>
            </a:pPr>
            <a:r>
              <a:rPr lang="en-US" sz="3200" dirty="0"/>
              <a:t>Fraud stats</a:t>
            </a:r>
          </a:p>
          <a:p>
            <a:pPr marL="285750" indent="-285750">
              <a:buFont typeface="Arial" panose="020B0604020202020204" pitchFamily="34" charset="0"/>
              <a:buChar char="•"/>
            </a:pPr>
            <a:r>
              <a:rPr lang="en-US" sz="3200" dirty="0"/>
              <a:t>Transaction flow</a:t>
            </a:r>
          </a:p>
          <a:p>
            <a:pPr marL="285750" indent="-285750">
              <a:buFont typeface="Arial" panose="020B0604020202020204" pitchFamily="34" charset="0"/>
              <a:buChar char="•"/>
            </a:pPr>
            <a:r>
              <a:rPr lang="en-US" sz="3200" dirty="0"/>
              <a:t>Common types of fraud</a:t>
            </a:r>
          </a:p>
          <a:p>
            <a:pPr marL="285750" indent="-285750">
              <a:buFont typeface="Arial" panose="020B0604020202020204" pitchFamily="34" charset="0"/>
              <a:buChar char="•"/>
            </a:pPr>
            <a:r>
              <a:rPr lang="en-US" sz="3200" dirty="0"/>
              <a:t>Prevention tools</a:t>
            </a:r>
          </a:p>
          <a:p>
            <a:pPr marL="285750" indent="-285750">
              <a:buFont typeface="Arial" panose="020B0604020202020204" pitchFamily="34" charset="0"/>
              <a:buChar char="•"/>
            </a:pPr>
            <a:r>
              <a:rPr lang="en-US" sz="3200" dirty="0"/>
              <a:t>Tips and tricks</a:t>
            </a:r>
          </a:p>
          <a:p>
            <a:pPr marL="285750" indent="-285750">
              <a:buFont typeface="Arial" panose="020B0604020202020204" pitchFamily="34" charset="0"/>
              <a:buChar char="•"/>
            </a:pPr>
            <a:r>
              <a:rPr lang="en-US" sz="3200" dirty="0"/>
              <a:t>Questions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33731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5E6E6D-BA93-D101-F0B9-FC451DA8112D}"/>
              </a:ext>
            </a:extLst>
          </p:cNvPr>
          <p:cNvSpPr>
            <a:spLocks noGrp="1"/>
          </p:cNvSpPr>
          <p:nvPr>
            <p:ph type="title"/>
          </p:nvPr>
        </p:nvSpPr>
        <p:spPr/>
        <p:txBody>
          <a:bodyPr/>
          <a:lstStyle/>
          <a:p>
            <a:r>
              <a:rPr lang="en-US" dirty="0"/>
              <a:t>Synthetic fraud</a:t>
            </a:r>
          </a:p>
        </p:txBody>
      </p:sp>
      <p:pic>
        <p:nvPicPr>
          <p:cNvPr id="4100" name="Picture 4" descr="Synthetic identity fraud — Spotting the fakes">
            <a:extLst>
              <a:ext uri="{FF2B5EF4-FFF2-40B4-BE49-F238E27FC236}">
                <a16:creationId xmlns:a16="http://schemas.microsoft.com/office/drawing/2014/main" id="{8F2A294B-5AC8-ED8F-0926-E96781BD7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79" y="1130454"/>
            <a:ext cx="10843573" cy="495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758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9D55-707D-4DA5-95F5-5586023AE380}"/>
              </a:ext>
            </a:extLst>
          </p:cNvPr>
          <p:cNvSpPr>
            <a:spLocks noGrp="1"/>
          </p:cNvSpPr>
          <p:nvPr>
            <p:ph type="ctrTitle"/>
          </p:nvPr>
        </p:nvSpPr>
        <p:spPr>
          <a:xfrm>
            <a:off x="407796" y="1830117"/>
            <a:ext cx="5451644" cy="1904819"/>
          </a:xfrm>
        </p:spPr>
        <p:txBody>
          <a:bodyPr>
            <a:normAutofit/>
          </a:bodyPr>
          <a:lstStyle/>
          <a:p>
            <a:r>
              <a:rPr lang="en-US" dirty="0"/>
              <a:t>Prevention tools</a:t>
            </a:r>
          </a:p>
        </p:txBody>
      </p:sp>
    </p:spTree>
    <p:extLst>
      <p:ext uri="{BB962C8B-B14F-4D97-AF65-F5344CB8AC3E}">
        <p14:creationId xmlns:p14="http://schemas.microsoft.com/office/powerpoint/2010/main" val="942362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89F7F7-858F-33A6-14ED-ADA01447E716}"/>
              </a:ext>
            </a:extLst>
          </p:cNvPr>
          <p:cNvSpPr/>
          <p:nvPr/>
        </p:nvSpPr>
        <p:spPr>
          <a:xfrm>
            <a:off x="607263" y="2544113"/>
            <a:ext cx="3128664" cy="268279"/>
          </a:xfrm>
          <a:prstGeom prst="rect">
            <a:avLst/>
          </a:prstGeom>
          <a:ln>
            <a:noFill/>
          </a:ln>
        </p:spPr>
        <p:txBody>
          <a:bodyPr wrap="square" lIns="0" tIns="0" rIns="0" bIns="0" anchor="ctr">
            <a:spAutoFit/>
          </a:bodyPr>
          <a:lstStyle/>
          <a:p>
            <a:pPr algn="ctr">
              <a:lnSpc>
                <a:spcPct val="120000"/>
              </a:lnSpc>
              <a:spcBef>
                <a:spcPts val="300"/>
              </a:spcBef>
              <a:spcAft>
                <a:spcPts val="300"/>
              </a:spcAft>
            </a:pPr>
            <a:r>
              <a:rPr lang="en-US" sz="1600" b="1" dirty="0">
                <a:solidFill>
                  <a:schemeClr val="bg1"/>
                </a:solidFill>
              </a:rPr>
              <a:t>Before the Transaction</a:t>
            </a:r>
            <a:endParaRPr lang="en-US" sz="1600" dirty="0">
              <a:solidFill>
                <a:schemeClr val="bg1"/>
              </a:solidFill>
              <a:cs typeface="Arial" panose="020B0604020202020204"/>
            </a:endParaRPr>
          </a:p>
        </p:txBody>
      </p:sp>
      <p:sp>
        <p:nvSpPr>
          <p:cNvPr id="9" name="Rectangle 8">
            <a:extLst>
              <a:ext uri="{FF2B5EF4-FFF2-40B4-BE49-F238E27FC236}">
                <a16:creationId xmlns:a16="http://schemas.microsoft.com/office/drawing/2014/main" id="{FC1F0218-FE9B-FE79-B2AF-09725F9017B8}"/>
              </a:ext>
            </a:extLst>
          </p:cNvPr>
          <p:cNvSpPr/>
          <p:nvPr/>
        </p:nvSpPr>
        <p:spPr>
          <a:xfrm>
            <a:off x="4455607" y="2544113"/>
            <a:ext cx="3412527" cy="268279"/>
          </a:xfrm>
          <a:prstGeom prst="rect">
            <a:avLst/>
          </a:prstGeom>
          <a:ln>
            <a:noFill/>
          </a:ln>
        </p:spPr>
        <p:txBody>
          <a:bodyPr wrap="square" lIns="0" tIns="0" rIns="0" bIns="0" anchor="ctr">
            <a:spAutoFit/>
          </a:bodyPr>
          <a:lstStyle/>
          <a:p>
            <a:pPr algn="ctr">
              <a:lnSpc>
                <a:spcPct val="120000"/>
              </a:lnSpc>
              <a:spcBef>
                <a:spcPts val="300"/>
              </a:spcBef>
              <a:spcAft>
                <a:spcPts val="300"/>
              </a:spcAft>
            </a:pPr>
            <a:r>
              <a:rPr lang="en-US" sz="1600" b="1" dirty="0">
                <a:solidFill>
                  <a:schemeClr val="bg1"/>
                </a:solidFill>
              </a:rPr>
              <a:t>During the Transaction</a:t>
            </a:r>
            <a:endParaRPr lang="en-US" sz="1600" dirty="0">
              <a:solidFill>
                <a:schemeClr val="bg1"/>
              </a:solidFill>
              <a:cs typeface="Arial" panose="020B0604020202020204"/>
            </a:endParaRPr>
          </a:p>
        </p:txBody>
      </p:sp>
      <p:sp>
        <p:nvSpPr>
          <p:cNvPr id="10" name="Rectangle 9">
            <a:extLst>
              <a:ext uri="{FF2B5EF4-FFF2-40B4-BE49-F238E27FC236}">
                <a16:creationId xmlns:a16="http://schemas.microsoft.com/office/drawing/2014/main" id="{02C66526-CDF7-55CA-BE59-A704F5A88FB3}"/>
              </a:ext>
            </a:extLst>
          </p:cNvPr>
          <p:cNvSpPr/>
          <p:nvPr/>
        </p:nvSpPr>
        <p:spPr>
          <a:xfrm>
            <a:off x="8519608" y="2544113"/>
            <a:ext cx="3051910" cy="268279"/>
          </a:xfrm>
          <a:prstGeom prst="rect">
            <a:avLst/>
          </a:prstGeom>
          <a:ln>
            <a:noFill/>
          </a:ln>
        </p:spPr>
        <p:txBody>
          <a:bodyPr wrap="square" lIns="0" tIns="0" rIns="0" bIns="0" anchor="ctr">
            <a:spAutoFit/>
          </a:bodyPr>
          <a:lstStyle/>
          <a:p>
            <a:pPr algn="ctr">
              <a:lnSpc>
                <a:spcPct val="120000"/>
              </a:lnSpc>
              <a:spcBef>
                <a:spcPts val="300"/>
              </a:spcBef>
              <a:spcAft>
                <a:spcPts val="300"/>
              </a:spcAft>
            </a:pPr>
            <a:r>
              <a:rPr lang="en-US" sz="1600" b="1" dirty="0">
                <a:solidFill>
                  <a:schemeClr val="bg1"/>
                </a:solidFill>
              </a:rPr>
              <a:t>After the Transaction</a:t>
            </a:r>
            <a:endParaRPr lang="en-US" sz="1600" dirty="0">
              <a:solidFill>
                <a:schemeClr val="bg1"/>
              </a:solidFill>
              <a:cs typeface="Arial" panose="020B0604020202020204"/>
            </a:endParaRPr>
          </a:p>
        </p:txBody>
      </p:sp>
      <p:sp>
        <p:nvSpPr>
          <p:cNvPr id="11" name="Rectangle 10">
            <a:extLst>
              <a:ext uri="{FF2B5EF4-FFF2-40B4-BE49-F238E27FC236}">
                <a16:creationId xmlns:a16="http://schemas.microsoft.com/office/drawing/2014/main" id="{AE0934EC-68D5-C059-7F6D-F40FC9D36C64}"/>
              </a:ext>
            </a:extLst>
          </p:cNvPr>
          <p:cNvSpPr/>
          <p:nvPr/>
        </p:nvSpPr>
        <p:spPr>
          <a:xfrm>
            <a:off x="0" y="571372"/>
            <a:ext cx="12192000" cy="6312090"/>
          </a:xfrm>
          <a:prstGeom prst="rect">
            <a:avLst/>
          </a:prstGeom>
          <a:solidFill>
            <a:srgbClr val="201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Left-Right Arrow 7">
            <a:extLst>
              <a:ext uri="{FF2B5EF4-FFF2-40B4-BE49-F238E27FC236}">
                <a16:creationId xmlns:a16="http://schemas.microsoft.com/office/drawing/2014/main" id="{6E10964E-4286-FA10-AF73-0C2918A1FB22}"/>
              </a:ext>
            </a:extLst>
          </p:cNvPr>
          <p:cNvSpPr/>
          <p:nvPr/>
        </p:nvSpPr>
        <p:spPr>
          <a:xfrm>
            <a:off x="100641" y="2281606"/>
            <a:ext cx="11990717" cy="825155"/>
          </a:xfrm>
          <a:prstGeom prst="leftRightArrow">
            <a:avLst/>
          </a:prstGeom>
          <a:solidFill>
            <a:srgbClr val="6699CC"/>
          </a:solidFill>
          <a:ln w="12700" cap="flat" cmpd="sng" algn="ctr">
            <a:noFill/>
            <a:prstDash val="solid"/>
            <a:miter lim="800000"/>
          </a:ln>
          <a:effectLst/>
        </p:spPr>
        <p:txBody>
          <a:bodyPr rtlCol="0" anchor="ctr"/>
          <a:lstStyle/>
          <a:p>
            <a:pPr marL="0" marR="0" lvl="0" indent="0" algn="ctr" defTabSz="4572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8DA22AAC-BE74-7460-3AE0-BC5FD779612A}"/>
              </a:ext>
            </a:extLst>
          </p:cNvPr>
          <p:cNvSpPr/>
          <p:nvPr/>
        </p:nvSpPr>
        <p:spPr>
          <a:xfrm>
            <a:off x="607263" y="2544112"/>
            <a:ext cx="3128664" cy="268279"/>
          </a:xfrm>
          <a:prstGeom prst="rect">
            <a:avLst/>
          </a:prstGeom>
          <a:ln>
            <a:noFill/>
          </a:ln>
        </p:spPr>
        <p:txBody>
          <a:bodyPr wrap="square" lIns="0" tIns="0" rIns="0" bIns="0" anchor="ctr">
            <a:spAutoFit/>
          </a:bodyPr>
          <a:lstStyle/>
          <a:p>
            <a:pPr algn="ctr">
              <a:lnSpc>
                <a:spcPct val="120000"/>
              </a:lnSpc>
              <a:spcBef>
                <a:spcPts val="300"/>
              </a:spcBef>
              <a:spcAft>
                <a:spcPts val="300"/>
              </a:spcAft>
            </a:pPr>
            <a:r>
              <a:rPr lang="en-US" sz="1600" b="1" dirty="0">
                <a:solidFill>
                  <a:schemeClr val="bg1"/>
                </a:solidFill>
              </a:rPr>
              <a:t>Before the Transaction</a:t>
            </a:r>
            <a:endParaRPr lang="en-US" sz="1600" dirty="0">
              <a:solidFill>
                <a:schemeClr val="bg1"/>
              </a:solidFill>
              <a:cs typeface="Arial" panose="020B0604020202020204"/>
            </a:endParaRPr>
          </a:p>
        </p:txBody>
      </p:sp>
      <p:sp>
        <p:nvSpPr>
          <p:cNvPr id="13" name="Rectangle 12">
            <a:extLst>
              <a:ext uri="{FF2B5EF4-FFF2-40B4-BE49-F238E27FC236}">
                <a16:creationId xmlns:a16="http://schemas.microsoft.com/office/drawing/2014/main" id="{AAB44512-32D3-5177-BDC8-35EC9BAA0949}"/>
              </a:ext>
            </a:extLst>
          </p:cNvPr>
          <p:cNvSpPr/>
          <p:nvPr/>
        </p:nvSpPr>
        <p:spPr>
          <a:xfrm>
            <a:off x="4298658" y="2557158"/>
            <a:ext cx="3412527" cy="268279"/>
          </a:xfrm>
          <a:prstGeom prst="rect">
            <a:avLst/>
          </a:prstGeom>
          <a:ln>
            <a:noFill/>
          </a:ln>
        </p:spPr>
        <p:txBody>
          <a:bodyPr wrap="square" lIns="0" tIns="0" rIns="0" bIns="0" anchor="ctr">
            <a:spAutoFit/>
          </a:bodyPr>
          <a:lstStyle/>
          <a:p>
            <a:pPr algn="ctr">
              <a:lnSpc>
                <a:spcPct val="120000"/>
              </a:lnSpc>
              <a:spcBef>
                <a:spcPts val="300"/>
              </a:spcBef>
              <a:spcAft>
                <a:spcPts val="300"/>
              </a:spcAft>
            </a:pPr>
            <a:r>
              <a:rPr lang="en-US" sz="1600" b="1" dirty="0">
                <a:solidFill>
                  <a:schemeClr val="bg1"/>
                </a:solidFill>
              </a:rPr>
              <a:t>During the Transaction</a:t>
            </a:r>
            <a:endParaRPr lang="en-US" sz="1600" dirty="0">
              <a:solidFill>
                <a:schemeClr val="bg1"/>
              </a:solidFill>
              <a:cs typeface="Arial" panose="020B0604020202020204"/>
            </a:endParaRPr>
          </a:p>
        </p:txBody>
      </p:sp>
      <p:sp>
        <p:nvSpPr>
          <p:cNvPr id="14" name="Rectangle 13">
            <a:extLst>
              <a:ext uri="{FF2B5EF4-FFF2-40B4-BE49-F238E27FC236}">
                <a16:creationId xmlns:a16="http://schemas.microsoft.com/office/drawing/2014/main" id="{589ADF17-D9F3-F299-8AE0-226041530AC9}"/>
              </a:ext>
            </a:extLst>
          </p:cNvPr>
          <p:cNvSpPr/>
          <p:nvPr/>
        </p:nvSpPr>
        <p:spPr>
          <a:xfrm>
            <a:off x="8569929" y="2537702"/>
            <a:ext cx="3051910" cy="268279"/>
          </a:xfrm>
          <a:prstGeom prst="rect">
            <a:avLst/>
          </a:prstGeom>
          <a:ln>
            <a:noFill/>
          </a:ln>
        </p:spPr>
        <p:txBody>
          <a:bodyPr wrap="square" lIns="0" tIns="0" rIns="0" bIns="0" anchor="ctr">
            <a:spAutoFit/>
          </a:bodyPr>
          <a:lstStyle/>
          <a:p>
            <a:pPr algn="ctr">
              <a:lnSpc>
                <a:spcPct val="120000"/>
              </a:lnSpc>
              <a:spcBef>
                <a:spcPts val="300"/>
              </a:spcBef>
              <a:spcAft>
                <a:spcPts val="300"/>
              </a:spcAft>
            </a:pPr>
            <a:r>
              <a:rPr lang="en-US" sz="1600" b="1" dirty="0">
                <a:solidFill>
                  <a:schemeClr val="bg1"/>
                </a:solidFill>
              </a:rPr>
              <a:t>After the Transaction</a:t>
            </a:r>
            <a:endParaRPr lang="en-US" sz="1600" dirty="0">
              <a:solidFill>
                <a:schemeClr val="bg1"/>
              </a:solidFill>
              <a:cs typeface="Arial" panose="020B0604020202020204"/>
            </a:endParaRPr>
          </a:p>
        </p:txBody>
      </p:sp>
      <p:sp>
        <p:nvSpPr>
          <p:cNvPr id="15" name="Rectangle 14">
            <a:extLst>
              <a:ext uri="{FF2B5EF4-FFF2-40B4-BE49-F238E27FC236}">
                <a16:creationId xmlns:a16="http://schemas.microsoft.com/office/drawing/2014/main" id="{CAE7E441-7FA6-B761-15BC-89154B607802}"/>
              </a:ext>
            </a:extLst>
          </p:cNvPr>
          <p:cNvSpPr/>
          <p:nvPr/>
        </p:nvSpPr>
        <p:spPr>
          <a:xfrm>
            <a:off x="1022190" y="3217630"/>
            <a:ext cx="3018491" cy="1795363"/>
          </a:xfrm>
          <a:prstGeom prst="rect">
            <a:avLst/>
          </a:prstGeom>
          <a:ln>
            <a:noFill/>
          </a:ln>
        </p:spPr>
        <p:txBody>
          <a:bodyPr wrap="square" lIns="0" tIns="0" rIns="0" bIns="0" anchor="t">
            <a:spAutoFit/>
          </a:bodyPr>
          <a:lstStyle/>
          <a:p>
            <a:pPr marL="233363" indent="-233363">
              <a:spcBef>
                <a:spcPts val="600"/>
              </a:spcBef>
              <a:spcAft>
                <a:spcPts val="450"/>
              </a:spcAf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EMV</a:t>
            </a:r>
          </a:p>
          <a:p>
            <a:pPr marL="233363" indent="-233363">
              <a:spcBef>
                <a:spcPts val="600"/>
              </a:spcBef>
              <a:spcAft>
                <a:spcPts val="450"/>
              </a:spcAf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Step Up Authentication</a:t>
            </a:r>
          </a:p>
          <a:p>
            <a:pPr marL="233363" indent="-233363">
              <a:spcBef>
                <a:spcPts val="600"/>
              </a:spcBef>
              <a:spcAft>
                <a:spcPts val="450"/>
              </a:spcAf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3D Secure 2.0</a:t>
            </a:r>
          </a:p>
          <a:p>
            <a:pPr marL="233363" indent="-233363">
              <a:spcBef>
                <a:spcPts val="600"/>
              </a:spcBef>
              <a:spcAft>
                <a:spcPts val="450"/>
              </a:spcAf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Card Controls</a:t>
            </a:r>
          </a:p>
          <a:p>
            <a:pPr marL="233363" indent="-233363">
              <a:spcBef>
                <a:spcPts val="600"/>
              </a:spcBef>
              <a:spcAft>
                <a:spcPts val="450"/>
              </a:spcAf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Dark Web Monitoring</a:t>
            </a:r>
          </a:p>
        </p:txBody>
      </p:sp>
      <p:sp>
        <p:nvSpPr>
          <p:cNvPr id="16" name="Rectangle 15">
            <a:extLst>
              <a:ext uri="{FF2B5EF4-FFF2-40B4-BE49-F238E27FC236}">
                <a16:creationId xmlns:a16="http://schemas.microsoft.com/office/drawing/2014/main" id="{8B397836-9F47-261C-FDA4-0902C8136227}"/>
              </a:ext>
            </a:extLst>
          </p:cNvPr>
          <p:cNvSpPr/>
          <p:nvPr/>
        </p:nvSpPr>
        <p:spPr>
          <a:xfrm>
            <a:off x="4636251" y="3235402"/>
            <a:ext cx="3412527" cy="1267014"/>
          </a:xfrm>
          <a:prstGeom prst="rect">
            <a:avLst/>
          </a:prstGeom>
          <a:ln>
            <a:noFill/>
          </a:ln>
        </p:spPr>
        <p:txBody>
          <a:bodyPr wrap="square" lIns="0" tIns="0" rIns="0" bIns="0" anchor="t">
            <a:spAutoFit/>
          </a:bodyPr>
          <a:lstStyle/>
          <a:p>
            <a:pPr marL="233363" lvl="0" indent="-233363">
              <a:spcBef>
                <a:spcPts val="600"/>
              </a:spcBef>
              <a:spcAft>
                <a:spcPts val="450"/>
              </a:spcAft>
              <a:buFont typeface="Arial" panose="020B0604020202020204" pitchFamily="34" charset="0"/>
              <a:buChar char="•"/>
              <a:defRPr/>
            </a:pPr>
            <a:r>
              <a:rPr lang="en-US" sz="1600" dirty="0">
                <a:solidFill>
                  <a:schemeClr val="bg1"/>
                </a:solidFill>
                <a:latin typeface="Arial" panose="020B0604020202020204" pitchFamily="34" charset="0"/>
                <a:cs typeface="Arial" panose="020B0604020202020204" pitchFamily="34" charset="0"/>
              </a:rPr>
              <a:t>BIN level transaction monitoring</a:t>
            </a:r>
          </a:p>
          <a:p>
            <a:pPr marL="233363" lvl="0" indent="-233363">
              <a:spcBef>
                <a:spcPts val="600"/>
              </a:spcBef>
              <a:spcAft>
                <a:spcPts val="450"/>
              </a:spcAft>
              <a:buFont typeface="Arial" panose="020B0604020202020204" pitchFamily="34" charset="0"/>
              <a:buChar char="•"/>
              <a:defRPr/>
            </a:pPr>
            <a:r>
              <a:rPr lang="en-US" sz="1600" dirty="0">
                <a:solidFill>
                  <a:schemeClr val="bg1"/>
                </a:solidFill>
                <a:latin typeface="Arial" panose="020B0604020202020204" pitchFamily="34" charset="0"/>
                <a:cs typeface="Arial" panose="020B0604020202020204" pitchFamily="34" charset="0"/>
              </a:rPr>
              <a:t>100% real-time scoring </a:t>
            </a:r>
          </a:p>
          <a:p>
            <a:pPr marL="233363" lvl="0" indent="-233363">
              <a:spcBef>
                <a:spcPts val="600"/>
              </a:spcBef>
              <a:spcAft>
                <a:spcPts val="450"/>
              </a:spcAft>
              <a:buFont typeface="Arial" panose="020B0604020202020204" pitchFamily="34" charset="0"/>
              <a:buChar char="•"/>
              <a:defRPr/>
            </a:pPr>
            <a:r>
              <a:rPr lang="en-US" sz="1600" dirty="0">
                <a:solidFill>
                  <a:schemeClr val="bg1"/>
                </a:solidFill>
                <a:latin typeface="Arial" panose="020B0604020202020204" pitchFamily="34" charset="0"/>
                <a:cs typeface="Arial" panose="020B0604020202020204" pitchFamily="34" charset="0"/>
              </a:rPr>
              <a:t>Behavior-based algorithms to detect fraudulent transactions</a:t>
            </a:r>
          </a:p>
        </p:txBody>
      </p:sp>
      <p:sp>
        <p:nvSpPr>
          <p:cNvPr id="17" name="Rectangle 16">
            <a:extLst>
              <a:ext uri="{FF2B5EF4-FFF2-40B4-BE49-F238E27FC236}">
                <a16:creationId xmlns:a16="http://schemas.microsoft.com/office/drawing/2014/main" id="{87C45BA5-2379-E4CA-79A0-9BB54A4BBAC3}"/>
              </a:ext>
            </a:extLst>
          </p:cNvPr>
          <p:cNvSpPr/>
          <p:nvPr/>
        </p:nvSpPr>
        <p:spPr>
          <a:xfrm>
            <a:off x="8848114" y="3229444"/>
            <a:ext cx="2844800" cy="2780248"/>
          </a:xfrm>
          <a:prstGeom prst="rect">
            <a:avLst/>
          </a:prstGeom>
          <a:ln>
            <a:noFill/>
          </a:ln>
        </p:spPr>
        <p:txBody>
          <a:bodyPr wrap="square" lIns="0" tIns="0" rIns="0" bIns="0" anchor="t">
            <a:spAutoFit/>
          </a:bodyPr>
          <a:lstStyle/>
          <a:p>
            <a:pPr marL="233363" indent="-233363">
              <a:spcBef>
                <a:spcPts val="600"/>
              </a:spcBef>
              <a:spcAft>
                <a:spcPts val="450"/>
              </a:spcAf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Credit union-defined, multi-channel consumer notifications</a:t>
            </a:r>
          </a:p>
          <a:p>
            <a:pPr marL="233363" indent="-233363">
              <a:spcBef>
                <a:spcPts val="600"/>
              </a:spcBef>
              <a:spcAft>
                <a:spcPts val="450"/>
              </a:spcAf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Feedback loop into platform-wide consortium model</a:t>
            </a:r>
          </a:p>
          <a:p>
            <a:pPr marL="233363" indent="-233363">
              <a:spcBef>
                <a:spcPts val="600"/>
              </a:spcBef>
              <a:spcAft>
                <a:spcPts val="450"/>
              </a:spcAf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Case management tools to manage fraud</a:t>
            </a:r>
          </a:p>
          <a:p>
            <a:pPr marL="233363" indent="-233363">
              <a:spcBef>
                <a:spcPts val="600"/>
              </a:spcBef>
              <a:spcAft>
                <a:spcPts val="450"/>
              </a:spcAf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Consulting</a:t>
            </a:r>
          </a:p>
          <a:p>
            <a:pPr marL="233363" indent="-233363">
              <a:spcBef>
                <a:spcPts val="600"/>
              </a:spcBef>
              <a:spcAft>
                <a:spcPts val="450"/>
              </a:spcAf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Reporting</a:t>
            </a:r>
          </a:p>
        </p:txBody>
      </p:sp>
      <p:sp>
        <p:nvSpPr>
          <p:cNvPr id="20" name="AI 01">
            <a:extLst>
              <a:ext uri="{FF2B5EF4-FFF2-40B4-BE49-F238E27FC236}">
                <a16:creationId xmlns:a16="http://schemas.microsoft.com/office/drawing/2014/main" id="{BF58F2B4-B671-A601-D312-F057755F5349}"/>
              </a:ext>
            </a:extLst>
          </p:cNvPr>
          <p:cNvSpPr>
            <a:spLocks noChangeAspect="1"/>
          </p:cNvSpPr>
          <p:nvPr/>
        </p:nvSpPr>
        <p:spPr>
          <a:xfrm>
            <a:off x="5472303" y="1584083"/>
            <a:ext cx="796652" cy="850392"/>
          </a:xfrm>
          <a:custGeom>
            <a:avLst/>
            <a:gdLst>
              <a:gd name="connsiteX0" fmla="*/ 452056 w 819699"/>
              <a:gd name="connsiteY0" fmla="*/ 309894 h 874994"/>
              <a:gd name="connsiteX1" fmla="*/ 426536 w 819699"/>
              <a:gd name="connsiteY1" fmla="*/ 335414 h 874994"/>
              <a:gd name="connsiteX2" fmla="*/ 452056 w 819699"/>
              <a:gd name="connsiteY2" fmla="*/ 360935 h 874994"/>
              <a:gd name="connsiteX3" fmla="*/ 477577 w 819699"/>
              <a:gd name="connsiteY3" fmla="*/ 335414 h 874994"/>
              <a:gd name="connsiteX4" fmla="*/ 452056 w 819699"/>
              <a:gd name="connsiteY4" fmla="*/ 309894 h 874994"/>
              <a:gd name="connsiteX5" fmla="*/ 452056 w 819699"/>
              <a:gd name="connsiteY5" fmla="*/ 273436 h 874994"/>
              <a:gd name="connsiteX6" fmla="*/ 514035 w 819699"/>
              <a:gd name="connsiteY6" fmla="*/ 335414 h 874994"/>
              <a:gd name="connsiteX7" fmla="*/ 452056 w 819699"/>
              <a:gd name="connsiteY7" fmla="*/ 397393 h 874994"/>
              <a:gd name="connsiteX8" fmla="*/ 390078 w 819699"/>
              <a:gd name="connsiteY8" fmla="*/ 335414 h 874994"/>
              <a:gd name="connsiteX9" fmla="*/ 452056 w 819699"/>
              <a:gd name="connsiteY9" fmla="*/ 273436 h 874994"/>
              <a:gd name="connsiteX10" fmla="*/ 452056 w 819699"/>
              <a:gd name="connsiteY10" fmla="*/ 145833 h 874994"/>
              <a:gd name="connsiteX11" fmla="*/ 430182 w 819699"/>
              <a:gd name="connsiteY11" fmla="*/ 160051 h 874994"/>
              <a:gd name="connsiteX12" fmla="*/ 414869 w 819699"/>
              <a:gd name="connsiteY12" fmla="*/ 205988 h 874994"/>
              <a:gd name="connsiteX13" fmla="*/ 356536 w 819699"/>
              <a:gd name="connsiteY13" fmla="*/ 239895 h 874994"/>
              <a:gd name="connsiteX14" fmla="*/ 312786 w 819699"/>
              <a:gd name="connsiteY14" fmla="*/ 228957 h 874994"/>
              <a:gd name="connsiteX15" fmla="*/ 308047 w 819699"/>
              <a:gd name="connsiteY15" fmla="*/ 228593 h 874994"/>
              <a:gd name="connsiteX16" fmla="*/ 289818 w 819699"/>
              <a:gd name="connsiteY16" fmla="*/ 237707 h 874994"/>
              <a:gd name="connsiteX17" fmla="*/ 295287 w 819699"/>
              <a:gd name="connsiteY17" fmla="*/ 266144 h 874994"/>
              <a:gd name="connsiteX18" fmla="*/ 326641 w 819699"/>
              <a:gd name="connsiteY18" fmla="*/ 297134 h 874994"/>
              <a:gd name="connsiteX19" fmla="*/ 326641 w 819699"/>
              <a:gd name="connsiteY19" fmla="*/ 363123 h 874994"/>
              <a:gd name="connsiteX20" fmla="*/ 293828 w 819699"/>
              <a:gd name="connsiteY20" fmla="*/ 395935 h 874994"/>
              <a:gd name="connsiteX21" fmla="*/ 289818 w 819699"/>
              <a:gd name="connsiteY21" fmla="*/ 422185 h 874994"/>
              <a:gd name="connsiteX22" fmla="*/ 313516 w 819699"/>
              <a:gd name="connsiteY22" fmla="*/ 430570 h 874994"/>
              <a:gd name="connsiteX23" fmla="*/ 355807 w 819699"/>
              <a:gd name="connsiteY23" fmla="*/ 419997 h 874994"/>
              <a:gd name="connsiteX24" fmla="*/ 366015 w 819699"/>
              <a:gd name="connsiteY24" fmla="*/ 418904 h 874994"/>
              <a:gd name="connsiteX25" fmla="*/ 414140 w 819699"/>
              <a:gd name="connsiteY25" fmla="*/ 455362 h 874994"/>
              <a:gd name="connsiteX26" fmla="*/ 428359 w 819699"/>
              <a:gd name="connsiteY26" fmla="*/ 497653 h 874994"/>
              <a:gd name="connsiteX27" fmla="*/ 451327 w 819699"/>
              <a:gd name="connsiteY27" fmla="*/ 514424 h 874994"/>
              <a:gd name="connsiteX28" fmla="*/ 473567 w 819699"/>
              <a:gd name="connsiteY28" fmla="*/ 499841 h 874994"/>
              <a:gd name="connsiteX29" fmla="*/ 488879 w 819699"/>
              <a:gd name="connsiteY29" fmla="*/ 453903 h 874994"/>
              <a:gd name="connsiteX30" fmla="*/ 547212 w 819699"/>
              <a:gd name="connsiteY30" fmla="*/ 419997 h 874994"/>
              <a:gd name="connsiteX31" fmla="*/ 590962 w 819699"/>
              <a:gd name="connsiteY31" fmla="*/ 430935 h 874994"/>
              <a:gd name="connsiteX32" fmla="*/ 596066 w 819699"/>
              <a:gd name="connsiteY32" fmla="*/ 431299 h 874994"/>
              <a:gd name="connsiteX33" fmla="*/ 614295 w 819699"/>
              <a:gd name="connsiteY33" fmla="*/ 422185 h 874994"/>
              <a:gd name="connsiteX34" fmla="*/ 608826 w 819699"/>
              <a:gd name="connsiteY34" fmla="*/ 393748 h 874994"/>
              <a:gd name="connsiteX35" fmla="*/ 577837 w 819699"/>
              <a:gd name="connsiteY35" fmla="*/ 362758 h 874994"/>
              <a:gd name="connsiteX36" fmla="*/ 577472 w 819699"/>
              <a:gd name="connsiteY36" fmla="*/ 297134 h 874994"/>
              <a:gd name="connsiteX37" fmla="*/ 610285 w 819699"/>
              <a:gd name="connsiteY37" fmla="*/ 264321 h 874994"/>
              <a:gd name="connsiteX38" fmla="*/ 614295 w 819699"/>
              <a:gd name="connsiteY38" fmla="*/ 238072 h 874994"/>
              <a:gd name="connsiteX39" fmla="*/ 590597 w 819699"/>
              <a:gd name="connsiteY39" fmla="*/ 229686 h 874994"/>
              <a:gd name="connsiteX40" fmla="*/ 547577 w 819699"/>
              <a:gd name="connsiteY40" fmla="*/ 240259 h 874994"/>
              <a:gd name="connsiteX41" fmla="*/ 537368 w 819699"/>
              <a:gd name="connsiteY41" fmla="*/ 241353 h 874994"/>
              <a:gd name="connsiteX42" fmla="*/ 489244 w 819699"/>
              <a:gd name="connsiteY42" fmla="*/ 204895 h 874994"/>
              <a:gd name="connsiteX43" fmla="*/ 475025 w 819699"/>
              <a:gd name="connsiteY43" fmla="*/ 162603 h 874994"/>
              <a:gd name="connsiteX44" fmla="*/ 452056 w 819699"/>
              <a:gd name="connsiteY44" fmla="*/ 145833 h 874994"/>
              <a:gd name="connsiteX45" fmla="*/ 452056 w 819699"/>
              <a:gd name="connsiteY45" fmla="*/ 109375 h 874994"/>
              <a:gd name="connsiteX46" fmla="*/ 508566 w 819699"/>
              <a:gd name="connsiteY46" fmla="*/ 148385 h 874994"/>
              <a:gd name="connsiteX47" fmla="*/ 524243 w 819699"/>
              <a:gd name="connsiteY47" fmla="*/ 194686 h 874994"/>
              <a:gd name="connsiteX48" fmla="*/ 537368 w 819699"/>
              <a:gd name="connsiteY48" fmla="*/ 204895 h 874994"/>
              <a:gd name="connsiteX49" fmla="*/ 582576 w 819699"/>
              <a:gd name="connsiteY49" fmla="*/ 193957 h 874994"/>
              <a:gd name="connsiteX50" fmla="*/ 596430 w 819699"/>
              <a:gd name="connsiteY50" fmla="*/ 192499 h 874994"/>
              <a:gd name="connsiteX51" fmla="*/ 647107 w 819699"/>
              <a:gd name="connsiteY51" fmla="*/ 221665 h 874994"/>
              <a:gd name="connsiteX52" fmla="*/ 634347 w 819699"/>
              <a:gd name="connsiteY52" fmla="*/ 291665 h 874994"/>
              <a:gd name="connsiteX53" fmla="*/ 603722 w 819699"/>
              <a:gd name="connsiteY53" fmla="*/ 322654 h 874994"/>
              <a:gd name="connsiteX54" fmla="*/ 603722 w 819699"/>
              <a:gd name="connsiteY54" fmla="*/ 336873 h 874994"/>
              <a:gd name="connsiteX55" fmla="*/ 636534 w 819699"/>
              <a:gd name="connsiteY55" fmla="*/ 369685 h 874994"/>
              <a:gd name="connsiteX56" fmla="*/ 647107 w 819699"/>
              <a:gd name="connsiteY56" fmla="*/ 438227 h 874994"/>
              <a:gd name="connsiteX57" fmla="*/ 583306 w 819699"/>
              <a:gd name="connsiteY57" fmla="*/ 466299 h 874994"/>
              <a:gd name="connsiteX58" fmla="*/ 538462 w 819699"/>
              <a:gd name="connsiteY58" fmla="*/ 455726 h 874994"/>
              <a:gd name="connsiteX59" fmla="*/ 524243 w 819699"/>
              <a:gd name="connsiteY59" fmla="*/ 463383 h 874994"/>
              <a:gd name="connsiteX60" fmla="*/ 508931 w 819699"/>
              <a:gd name="connsiteY60" fmla="*/ 509320 h 874994"/>
              <a:gd name="connsiteX61" fmla="*/ 451692 w 819699"/>
              <a:gd name="connsiteY61" fmla="*/ 550882 h 874994"/>
              <a:gd name="connsiteX62" fmla="*/ 394817 w 819699"/>
              <a:gd name="connsiteY62" fmla="*/ 510049 h 874994"/>
              <a:gd name="connsiteX63" fmla="*/ 379869 w 819699"/>
              <a:gd name="connsiteY63" fmla="*/ 465205 h 874994"/>
              <a:gd name="connsiteX64" fmla="*/ 366744 w 819699"/>
              <a:gd name="connsiteY64" fmla="*/ 454997 h 874994"/>
              <a:gd name="connsiteX65" fmla="*/ 321536 w 819699"/>
              <a:gd name="connsiteY65" fmla="*/ 465935 h 874994"/>
              <a:gd name="connsiteX66" fmla="*/ 307682 w 819699"/>
              <a:gd name="connsiteY66" fmla="*/ 467393 h 874994"/>
              <a:gd name="connsiteX67" fmla="*/ 257006 w 819699"/>
              <a:gd name="connsiteY67" fmla="*/ 438227 h 874994"/>
              <a:gd name="connsiteX68" fmla="*/ 269766 w 819699"/>
              <a:gd name="connsiteY68" fmla="*/ 368227 h 874994"/>
              <a:gd name="connsiteX69" fmla="*/ 300755 w 819699"/>
              <a:gd name="connsiteY69" fmla="*/ 336873 h 874994"/>
              <a:gd name="connsiteX70" fmla="*/ 300755 w 819699"/>
              <a:gd name="connsiteY70" fmla="*/ 322654 h 874994"/>
              <a:gd name="connsiteX71" fmla="*/ 267943 w 819699"/>
              <a:gd name="connsiteY71" fmla="*/ 289842 h 874994"/>
              <a:gd name="connsiteX72" fmla="*/ 257006 w 819699"/>
              <a:gd name="connsiteY72" fmla="*/ 221665 h 874994"/>
              <a:gd name="connsiteX73" fmla="*/ 320807 w 819699"/>
              <a:gd name="connsiteY73" fmla="*/ 193593 h 874994"/>
              <a:gd name="connsiteX74" fmla="*/ 365286 w 819699"/>
              <a:gd name="connsiteY74" fmla="*/ 204530 h 874994"/>
              <a:gd name="connsiteX75" fmla="*/ 379505 w 819699"/>
              <a:gd name="connsiteY75" fmla="*/ 196874 h 874994"/>
              <a:gd name="connsiteX76" fmla="*/ 394817 w 819699"/>
              <a:gd name="connsiteY76" fmla="*/ 150937 h 874994"/>
              <a:gd name="connsiteX77" fmla="*/ 452056 w 819699"/>
              <a:gd name="connsiteY77" fmla="*/ 109375 h 874994"/>
              <a:gd name="connsiteX78" fmla="*/ 444764 w 819699"/>
              <a:gd name="connsiteY78" fmla="*/ 36458 h 874994"/>
              <a:gd name="connsiteX79" fmla="*/ 58309 w 819699"/>
              <a:gd name="connsiteY79" fmla="*/ 460101 h 874994"/>
              <a:gd name="connsiteX80" fmla="*/ 42996 w 819699"/>
              <a:gd name="connsiteY80" fmla="*/ 510413 h 874994"/>
              <a:gd name="connsiteX81" fmla="*/ 142162 w 819699"/>
              <a:gd name="connsiteY81" fmla="*/ 510413 h 874994"/>
              <a:gd name="connsiteX82" fmla="*/ 160391 w 819699"/>
              <a:gd name="connsiteY82" fmla="*/ 528642 h 874994"/>
              <a:gd name="connsiteX83" fmla="*/ 160391 w 819699"/>
              <a:gd name="connsiteY83" fmla="*/ 638016 h 874994"/>
              <a:gd name="connsiteX84" fmla="*/ 251536 w 819699"/>
              <a:gd name="connsiteY84" fmla="*/ 729161 h 874994"/>
              <a:gd name="connsiteX85" fmla="*/ 291640 w 819699"/>
              <a:gd name="connsiteY85" fmla="*/ 729161 h 874994"/>
              <a:gd name="connsiteX86" fmla="*/ 309869 w 819699"/>
              <a:gd name="connsiteY86" fmla="*/ 747390 h 874994"/>
              <a:gd name="connsiteX87" fmla="*/ 309869 w 819699"/>
              <a:gd name="connsiteY87" fmla="*/ 838536 h 874994"/>
              <a:gd name="connsiteX88" fmla="*/ 637992 w 819699"/>
              <a:gd name="connsiteY88" fmla="*/ 838536 h 874994"/>
              <a:gd name="connsiteX89" fmla="*/ 637992 w 819699"/>
              <a:gd name="connsiteY89" fmla="*/ 659891 h 874994"/>
              <a:gd name="connsiteX90" fmla="*/ 645284 w 819699"/>
              <a:gd name="connsiteY90" fmla="*/ 645308 h 874994"/>
              <a:gd name="connsiteX91" fmla="*/ 766325 w 819699"/>
              <a:gd name="connsiteY91" fmla="*/ 267966 h 874994"/>
              <a:gd name="connsiteX92" fmla="*/ 444764 w 819699"/>
              <a:gd name="connsiteY92" fmla="*/ 36458 h 874994"/>
              <a:gd name="connsiteX93" fmla="*/ 444764 w 819699"/>
              <a:gd name="connsiteY93" fmla="*/ 0 h 874994"/>
              <a:gd name="connsiteX94" fmla="*/ 801324 w 819699"/>
              <a:gd name="connsiteY94" fmla="*/ 257029 h 874994"/>
              <a:gd name="connsiteX95" fmla="*/ 674450 w 819699"/>
              <a:gd name="connsiteY95" fmla="*/ 669005 h 874994"/>
              <a:gd name="connsiteX96" fmla="*/ 674450 w 819699"/>
              <a:gd name="connsiteY96" fmla="*/ 856765 h 874994"/>
              <a:gd name="connsiteX97" fmla="*/ 656221 w 819699"/>
              <a:gd name="connsiteY97" fmla="*/ 874994 h 874994"/>
              <a:gd name="connsiteX98" fmla="*/ 291640 w 819699"/>
              <a:gd name="connsiteY98" fmla="*/ 874994 h 874994"/>
              <a:gd name="connsiteX99" fmla="*/ 273411 w 819699"/>
              <a:gd name="connsiteY99" fmla="*/ 856765 h 874994"/>
              <a:gd name="connsiteX100" fmla="*/ 273411 w 819699"/>
              <a:gd name="connsiteY100" fmla="*/ 765619 h 874994"/>
              <a:gd name="connsiteX101" fmla="*/ 251536 w 819699"/>
              <a:gd name="connsiteY101" fmla="*/ 765619 h 874994"/>
              <a:gd name="connsiteX102" fmla="*/ 123933 w 819699"/>
              <a:gd name="connsiteY102" fmla="*/ 638016 h 874994"/>
              <a:gd name="connsiteX103" fmla="*/ 123933 w 819699"/>
              <a:gd name="connsiteY103" fmla="*/ 546871 h 874994"/>
              <a:gd name="connsiteX104" fmla="*/ 18205 w 819699"/>
              <a:gd name="connsiteY104" fmla="*/ 546871 h 874994"/>
              <a:gd name="connsiteX105" fmla="*/ 3621 w 819699"/>
              <a:gd name="connsiteY105" fmla="*/ 539215 h 874994"/>
              <a:gd name="connsiteX106" fmla="*/ 705 w 819699"/>
              <a:gd name="connsiteY106" fmla="*/ 523173 h 874994"/>
              <a:gd name="connsiteX107" fmla="*/ 23309 w 819699"/>
              <a:gd name="connsiteY107" fmla="*/ 449528 h 874994"/>
              <a:gd name="connsiteX108" fmla="*/ 444764 w 819699"/>
              <a:gd name="connsiteY108" fmla="*/ 0 h 87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819699" h="874994">
                <a:moveTo>
                  <a:pt x="452056" y="309894"/>
                </a:moveTo>
                <a:cubicBezTo>
                  <a:pt x="437109" y="309894"/>
                  <a:pt x="426536" y="323383"/>
                  <a:pt x="426536" y="335414"/>
                </a:cubicBezTo>
                <a:cubicBezTo>
                  <a:pt x="426536" y="347445"/>
                  <a:pt x="437109" y="360935"/>
                  <a:pt x="452056" y="360935"/>
                </a:cubicBezTo>
                <a:cubicBezTo>
                  <a:pt x="467004" y="360935"/>
                  <a:pt x="477577" y="347445"/>
                  <a:pt x="477577" y="335414"/>
                </a:cubicBezTo>
                <a:cubicBezTo>
                  <a:pt x="477577" y="323748"/>
                  <a:pt x="463723" y="309894"/>
                  <a:pt x="452056" y="309894"/>
                </a:cubicBezTo>
                <a:close/>
                <a:moveTo>
                  <a:pt x="452056" y="273436"/>
                </a:moveTo>
                <a:cubicBezTo>
                  <a:pt x="483775" y="273436"/>
                  <a:pt x="514035" y="303696"/>
                  <a:pt x="514035" y="335414"/>
                </a:cubicBezTo>
                <a:cubicBezTo>
                  <a:pt x="514035" y="365310"/>
                  <a:pt x="489244" y="397393"/>
                  <a:pt x="452056" y="397393"/>
                </a:cubicBezTo>
                <a:cubicBezTo>
                  <a:pt x="414869" y="397393"/>
                  <a:pt x="390078" y="365310"/>
                  <a:pt x="390078" y="335414"/>
                </a:cubicBezTo>
                <a:cubicBezTo>
                  <a:pt x="390078" y="305519"/>
                  <a:pt x="414869" y="273436"/>
                  <a:pt x="452056" y="273436"/>
                </a:cubicBezTo>
                <a:close/>
                <a:moveTo>
                  <a:pt x="452056" y="145833"/>
                </a:moveTo>
                <a:cubicBezTo>
                  <a:pt x="442577" y="145833"/>
                  <a:pt x="431640" y="150937"/>
                  <a:pt x="430182" y="160051"/>
                </a:cubicBezTo>
                <a:lnTo>
                  <a:pt x="414869" y="205988"/>
                </a:lnTo>
                <a:cubicBezTo>
                  <a:pt x="410130" y="229322"/>
                  <a:pt x="382421" y="246457"/>
                  <a:pt x="356536" y="239895"/>
                </a:cubicBezTo>
                <a:lnTo>
                  <a:pt x="312786" y="228957"/>
                </a:lnTo>
                <a:cubicBezTo>
                  <a:pt x="311693" y="228957"/>
                  <a:pt x="309870" y="228593"/>
                  <a:pt x="308047" y="228593"/>
                </a:cubicBezTo>
                <a:cubicBezTo>
                  <a:pt x="299662" y="228593"/>
                  <a:pt x="292735" y="232238"/>
                  <a:pt x="289818" y="237707"/>
                </a:cubicBezTo>
                <a:cubicBezTo>
                  <a:pt x="285807" y="245363"/>
                  <a:pt x="287995" y="256665"/>
                  <a:pt x="295287" y="266144"/>
                </a:cubicBezTo>
                <a:lnTo>
                  <a:pt x="326641" y="297134"/>
                </a:lnTo>
                <a:cubicBezTo>
                  <a:pt x="344870" y="315363"/>
                  <a:pt x="344870" y="344894"/>
                  <a:pt x="326641" y="363123"/>
                </a:cubicBezTo>
                <a:lnTo>
                  <a:pt x="293828" y="395935"/>
                </a:lnTo>
                <a:cubicBezTo>
                  <a:pt x="285807" y="402133"/>
                  <a:pt x="285807" y="414164"/>
                  <a:pt x="289818" y="422185"/>
                </a:cubicBezTo>
                <a:cubicBezTo>
                  <a:pt x="293099" y="428747"/>
                  <a:pt x="303307" y="432758"/>
                  <a:pt x="313516" y="430570"/>
                </a:cubicBezTo>
                <a:lnTo>
                  <a:pt x="355807" y="419997"/>
                </a:lnTo>
                <a:cubicBezTo>
                  <a:pt x="359088" y="419268"/>
                  <a:pt x="362369" y="418904"/>
                  <a:pt x="366015" y="418904"/>
                </a:cubicBezTo>
                <a:cubicBezTo>
                  <a:pt x="387890" y="418904"/>
                  <a:pt x="409036" y="434945"/>
                  <a:pt x="414140" y="455362"/>
                </a:cubicBezTo>
                <a:lnTo>
                  <a:pt x="428359" y="497653"/>
                </a:lnTo>
                <a:cubicBezTo>
                  <a:pt x="431275" y="504945"/>
                  <a:pt x="437838" y="514424"/>
                  <a:pt x="451327" y="514424"/>
                </a:cubicBezTo>
                <a:cubicBezTo>
                  <a:pt x="460806" y="514424"/>
                  <a:pt x="471744" y="509320"/>
                  <a:pt x="473567" y="499841"/>
                </a:cubicBezTo>
                <a:lnTo>
                  <a:pt x="488879" y="453903"/>
                </a:lnTo>
                <a:cubicBezTo>
                  <a:pt x="493619" y="430570"/>
                  <a:pt x="521327" y="413435"/>
                  <a:pt x="547212" y="419997"/>
                </a:cubicBezTo>
                <a:lnTo>
                  <a:pt x="590962" y="430935"/>
                </a:lnTo>
                <a:cubicBezTo>
                  <a:pt x="592055" y="431299"/>
                  <a:pt x="594243" y="431299"/>
                  <a:pt x="596066" y="431299"/>
                </a:cubicBezTo>
                <a:cubicBezTo>
                  <a:pt x="604451" y="431299"/>
                  <a:pt x="611378" y="427654"/>
                  <a:pt x="614295" y="422185"/>
                </a:cubicBezTo>
                <a:cubicBezTo>
                  <a:pt x="618305" y="414529"/>
                  <a:pt x="616118" y="403227"/>
                  <a:pt x="608826" y="393748"/>
                </a:cubicBezTo>
                <a:lnTo>
                  <a:pt x="577837" y="362758"/>
                </a:lnTo>
                <a:cubicBezTo>
                  <a:pt x="559608" y="344894"/>
                  <a:pt x="559608" y="314998"/>
                  <a:pt x="577472" y="297134"/>
                </a:cubicBezTo>
                <a:lnTo>
                  <a:pt x="610285" y="264321"/>
                </a:lnTo>
                <a:cubicBezTo>
                  <a:pt x="618305" y="258124"/>
                  <a:pt x="618305" y="246092"/>
                  <a:pt x="614295" y="238072"/>
                </a:cubicBezTo>
                <a:cubicBezTo>
                  <a:pt x="611014" y="231509"/>
                  <a:pt x="600805" y="227499"/>
                  <a:pt x="590597" y="229686"/>
                </a:cubicBezTo>
                <a:lnTo>
                  <a:pt x="547577" y="240259"/>
                </a:lnTo>
                <a:cubicBezTo>
                  <a:pt x="544295" y="240988"/>
                  <a:pt x="541014" y="241353"/>
                  <a:pt x="537368" y="241353"/>
                </a:cubicBezTo>
                <a:cubicBezTo>
                  <a:pt x="515493" y="241353"/>
                  <a:pt x="494348" y="225311"/>
                  <a:pt x="489244" y="204895"/>
                </a:cubicBezTo>
                <a:lnTo>
                  <a:pt x="475025" y="162603"/>
                </a:lnTo>
                <a:cubicBezTo>
                  <a:pt x="471015" y="155312"/>
                  <a:pt x="461900" y="145833"/>
                  <a:pt x="452056" y="145833"/>
                </a:cubicBezTo>
                <a:close/>
                <a:moveTo>
                  <a:pt x="452056" y="109375"/>
                </a:moveTo>
                <a:cubicBezTo>
                  <a:pt x="479400" y="109375"/>
                  <a:pt x="499087" y="129791"/>
                  <a:pt x="508566" y="148385"/>
                </a:cubicBezTo>
                <a:lnTo>
                  <a:pt x="524243" y="194686"/>
                </a:lnTo>
                <a:cubicBezTo>
                  <a:pt x="525337" y="200155"/>
                  <a:pt x="531900" y="204895"/>
                  <a:pt x="537368" y="204895"/>
                </a:cubicBezTo>
                <a:lnTo>
                  <a:pt x="582576" y="193957"/>
                </a:lnTo>
                <a:cubicBezTo>
                  <a:pt x="588045" y="192864"/>
                  <a:pt x="592055" y="192499"/>
                  <a:pt x="596430" y="192499"/>
                </a:cubicBezTo>
                <a:cubicBezTo>
                  <a:pt x="618670" y="192499"/>
                  <a:pt x="637993" y="203801"/>
                  <a:pt x="647107" y="221665"/>
                </a:cubicBezTo>
                <a:cubicBezTo>
                  <a:pt x="657680" y="242811"/>
                  <a:pt x="656951" y="274894"/>
                  <a:pt x="634347" y="291665"/>
                </a:cubicBezTo>
                <a:lnTo>
                  <a:pt x="603722" y="322654"/>
                </a:lnTo>
                <a:cubicBezTo>
                  <a:pt x="600076" y="326300"/>
                  <a:pt x="600076" y="333227"/>
                  <a:pt x="603722" y="336873"/>
                </a:cubicBezTo>
                <a:lnTo>
                  <a:pt x="636534" y="369685"/>
                </a:lnTo>
                <a:cubicBezTo>
                  <a:pt x="653670" y="392654"/>
                  <a:pt x="657315" y="418175"/>
                  <a:pt x="647107" y="438227"/>
                </a:cubicBezTo>
                <a:cubicBezTo>
                  <a:pt x="636170" y="459737"/>
                  <a:pt x="610285" y="471768"/>
                  <a:pt x="583306" y="466299"/>
                </a:cubicBezTo>
                <a:lnTo>
                  <a:pt x="538462" y="455726"/>
                </a:lnTo>
                <a:cubicBezTo>
                  <a:pt x="533723" y="455362"/>
                  <a:pt x="525702" y="455726"/>
                  <a:pt x="524243" y="463383"/>
                </a:cubicBezTo>
                <a:lnTo>
                  <a:pt x="508931" y="509320"/>
                </a:lnTo>
                <a:cubicBezTo>
                  <a:pt x="504556" y="532288"/>
                  <a:pt x="480129" y="550882"/>
                  <a:pt x="451692" y="550882"/>
                </a:cubicBezTo>
                <a:cubicBezTo>
                  <a:pt x="426171" y="550882"/>
                  <a:pt x="405025" y="535570"/>
                  <a:pt x="394817" y="510049"/>
                </a:cubicBezTo>
                <a:lnTo>
                  <a:pt x="379869" y="465205"/>
                </a:lnTo>
                <a:cubicBezTo>
                  <a:pt x="378776" y="459737"/>
                  <a:pt x="372213" y="454997"/>
                  <a:pt x="366744" y="454997"/>
                </a:cubicBezTo>
                <a:lnTo>
                  <a:pt x="321536" y="465935"/>
                </a:lnTo>
                <a:cubicBezTo>
                  <a:pt x="316432" y="467028"/>
                  <a:pt x="312057" y="467393"/>
                  <a:pt x="307682" y="467393"/>
                </a:cubicBezTo>
                <a:cubicBezTo>
                  <a:pt x="285443" y="467393"/>
                  <a:pt x="266120" y="456091"/>
                  <a:pt x="257006" y="438227"/>
                </a:cubicBezTo>
                <a:cubicBezTo>
                  <a:pt x="246433" y="417081"/>
                  <a:pt x="247162" y="384998"/>
                  <a:pt x="269766" y="368227"/>
                </a:cubicBezTo>
                <a:lnTo>
                  <a:pt x="300755" y="336873"/>
                </a:lnTo>
                <a:cubicBezTo>
                  <a:pt x="304401" y="333227"/>
                  <a:pt x="304401" y="326300"/>
                  <a:pt x="300755" y="322654"/>
                </a:cubicBezTo>
                <a:lnTo>
                  <a:pt x="267943" y="289842"/>
                </a:lnTo>
                <a:cubicBezTo>
                  <a:pt x="250443" y="267238"/>
                  <a:pt x="247162" y="241717"/>
                  <a:pt x="257006" y="221665"/>
                </a:cubicBezTo>
                <a:cubicBezTo>
                  <a:pt x="267943" y="200155"/>
                  <a:pt x="293828" y="188124"/>
                  <a:pt x="320807" y="193593"/>
                </a:cubicBezTo>
                <a:lnTo>
                  <a:pt x="365286" y="204530"/>
                </a:lnTo>
                <a:cubicBezTo>
                  <a:pt x="370026" y="204895"/>
                  <a:pt x="378046" y="204530"/>
                  <a:pt x="379505" y="196874"/>
                </a:cubicBezTo>
                <a:lnTo>
                  <a:pt x="394817" y="150937"/>
                </a:lnTo>
                <a:cubicBezTo>
                  <a:pt x="399192" y="127968"/>
                  <a:pt x="423619" y="109375"/>
                  <a:pt x="452056" y="109375"/>
                </a:cubicBezTo>
                <a:close/>
                <a:moveTo>
                  <a:pt x="444764" y="36458"/>
                </a:moveTo>
                <a:cubicBezTo>
                  <a:pt x="186276" y="36458"/>
                  <a:pt x="124298" y="242081"/>
                  <a:pt x="58309" y="460101"/>
                </a:cubicBezTo>
                <a:cubicBezTo>
                  <a:pt x="53204" y="476871"/>
                  <a:pt x="48100" y="493642"/>
                  <a:pt x="42996" y="510413"/>
                </a:cubicBezTo>
                <a:lnTo>
                  <a:pt x="142162" y="510413"/>
                </a:lnTo>
                <a:cubicBezTo>
                  <a:pt x="152370" y="510413"/>
                  <a:pt x="160391" y="518434"/>
                  <a:pt x="160391" y="528642"/>
                </a:cubicBezTo>
                <a:lnTo>
                  <a:pt x="160391" y="638016"/>
                </a:lnTo>
                <a:cubicBezTo>
                  <a:pt x="160391" y="690151"/>
                  <a:pt x="199401" y="729161"/>
                  <a:pt x="251536" y="729161"/>
                </a:cubicBezTo>
                <a:lnTo>
                  <a:pt x="291640" y="729161"/>
                </a:lnTo>
                <a:cubicBezTo>
                  <a:pt x="301849" y="729161"/>
                  <a:pt x="309869" y="737182"/>
                  <a:pt x="309869" y="747390"/>
                </a:cubicBezTo>
                <a:lnTo>
                  <a:pt x="309869" y="838536"/>
                </a:lnTo>
                <a:lnTo>
                  <a:pt x="637992" y="838536"/>
                </a:lnTo>
                <a:lnTo>
                  <a:pt x="637992" y="659891"/>
                </a:lnTo>
                <a:cubicBezTo>
                  <a:pt x="637992" y="654058"/>
                  <a:pt x="640544" y="648589"/>
                  <a:pt x="645284" y="645308"/>
                </a:cubicBezTo>
                <a:cubicBezTo>
                  <a:pt x="763043" y="558902"/>
                  <a:pt x="811533" y="407236"/>
                  <a:pt x="766325" y="267966"/>
                </a:cubicBezTo>
                <a:cubicBezTo>
                  <a:pt x="722210" y="131613"/>
                  <a:pt x="589868" y="36458"/>
                  <a:pt x="444764" y="36458"/>
                </a:cubicBezTo>
                <a:close/>
                <a:moveTo>
                  <a:pt x="444764" y="0"/>
                </a:moveTo>
                <a:cubicBezTo>
                  <a:pt x="608097" y="0"/>
                  <a:pt x="751377" y="103176"/>
                  <a:pt x="801324" y="257029"/>
                </a:cubicBezTo>
                <a:cubicBezTo>
                  <a:pt x="850178" y="407966"/>
                  <a:pt x="799502" y="572391"/>
                  <a:pt x="674450" y="669005"/>
                </a:cubicBezTo>
                <a:lnTo>
                  <a:pt x="674450" y="856765"/>
                </a:lnTo>
                <a:cubicBezTo>
                  <a:pt x="674450" y="866973"/>
                  <a:pt x="666430" y="874994"/>
                  <a:pt x="656221" y="874994"/>
                </a:cubicBezTo>
                <a:lnTo>
                  <a:pt x="291640" y="874994"/>
                </a:lnTo>
                <a:cubicBezTo>
                  <a:pt x="281432" y="874994"/>
                  <a:pt x="273411" y="866973"/>
                  <a:pt x="273411" y="856765"/>
                </a:cubicBezTo>
                <a:lnTo>
                  <a:pt x="273411" y="765619"/>
                </a:lnTo>
                <a:lnTo>
                  <a:pt x="251536" y="765619"/>
                </a:lnTo>
                <a:cubicBezTo>
                  <a:pt x="180079" y="765619"/>
                  <a:pt x="123933" y="709474"/>
                  <a:pt x="123933" y="638016"/>
                </a:cubicBezTo>
                <a:lnTo>
                  <a:pt x="123933" y="546871"/>
                </a:lnTo>
                <a:lnTo>
                  <a:pt x="18205" y="546871"/>
                </a:lnTo>
                <a:cubicBezTo>
                  <a:pt x="12371" y="546871"/>
                  <a:pt x="6903" y="543954"/>
                  <a:pt x="3621" y="539215"/>
                </a:cubicBezTo>
                <a:cubicBezTo>
                  <a:pt x="-24" y="534840"/>
                  <a:pt x="-754" y="528642"/>
                  <a:pt x="705" y="523173"/>
                </a:cubicBezTo>
                <a:cubicBezTo>
                  <a:pt x="8361" y="498746"/>
                  <a:pt x="16017" y="473955"/>
                  <a:pt x="23309" y="449528"/>
                </a:cubicBezTo>
                <a:cubicBezTo>
                  <a:pt x="90392" y="228592"/>
                  <a:pt x="159297" y="0"/>
                  <a:pt x="444764" y="0"/>
                </a:cubicBezTo>
                <a:close/>
              </a:path>
            </a:pathLst>
          </a:custGeom>
          <a:solidFill>
            <a:schemeClr val="accent6">
              <a:lumMod val="75000"/>
            </a:schemeClr>
          </a:solidFill>
          <a:ln w="3175" cap="flat">
            <a:solidFill>
              <a:schemeClr val="accent6">
                <a:lumMod val="75000"/>
              </a:schemeClr>
            </a:solidFill>
            <a:prstDash val="solid"/>
            <a:miter/>
          </a:ln>
        </p:spPr>
        <p:txBody>
          <a:bodyPr rtlCol="0" anchor="ctr"/>
          <a:lstStyle/>
          <a:p>
            <a:endParaRPr lang="en-US" dirty="0"/>
          </a:p>
        </p:txBody>
      </p:sp>
      <p:grpSp>
        <p:nvGrpSpPr>
          <p:cNvPr id="21" name="Group 20">
            <a:extLst>
              <a:ext uri="{FF2B5EF4-FFF2-40B4-BE49-F238E27FC236}">
                <a16:creationId xmlns:a16="http://schemas.microsoft.com/office/drawing/2014/main" id="{2E0D9D0A-746E-412F-9821-17D05A89633F}"/>
              </a:ext>
            </a:extLst>
          </p:cNvPr>
          <p:cNvGrpSpPr/>
          <p:nvPr/>
        </p:nvGrpSpPr>
        <p:grpSpPr>
          <a:xfrm>
            <a:off x="1525231" y="1472228"/>
            <a:ext cx="881887" cy="965093"/>
            <a:chOff x="1827213" y="1293813"/>
            <a:chExt cx="409576" cy="407988"/>
          </a:xfrm>
        </p:grpSpPr>
        <p:sp>
          <p:nvSpPr>
            <p:cNvPr id="22" name="Freeform 5">
              <a:extLst>
                <a:ext uri="{FF2B5EF4-FFF2-40B4-BE49-F238E27FC236}">
                  <a16:creationId xmlns:a16="http://schemas.microsoft.com/office/drawing/2014/main" id="{70D89BD4-DB05-A4D7-2C39-241B8239E498}"/>
                </a:ext>
              </a:extLst>
            </p:cNvPr>
            <p:cNvSpPr>
              <a:spLocks/>
            </p:cNvSpPr>
            <p:nvPr/>
          </p:nvSpPr>
          <p:spPr bwMode="auto">
            <a:xfrm>
              <a:off x="1960563" y="1293813"/>
              <a:ext cx="142875" cy="142875"/>
            </a:xfrm>
            <a:custGeom>
              <a:avLst/>
              <a:gdLst>
                <a:gd name="T0" fmla="*/ 18 w 32"/>
                <a:gd name="T1" fmla="*/ 1 h 32"/>
                <a:gd name="T2" fmla="*/ 22 w 32"/>
                <a:gd name="T3" fmla="*/ 12 h 32"/>
                <a:gd name="T4" fmla="*/ 30 w 32"/>
                <a:gd name="T5" fmla="*/ 12 h 32"/>
                <a:gd name="T6" fmla="*/ 32 w 32"/>
                <a:gd name="T7" fmla="*/ 13 h 32"/>
                <a:gd name="T8" fmla="*/ 31 w 32"/>
                <a:gd name="T9" fmla="*/ 15 h 32"/>
                <a:gd name="T10" fmla="*/ 24 w 32"/>
                <a:gd name="T11" fmla="*/ 20 h 32"/>
                <a:gd name="T12" fmla="*/ 28 w 32"/>
                <a:gd name="T13" fmla="*/ 29 h 32"/>
                <a:gd name="T14" fmla="*/ 28 w 32"/>
                <a:gd name="T15" fmla="*/ 31 h 32"/>
                <a:gd name="T16" fmla="*/ 25 w 32"/>
                <a:gd name="T17" fmla="*/ 32 h 32"/>
                <a:gd name="T18" fmla="*/ 16 w 32"/>
                <a:gd name="T19" fmla="*/ 26 h 32"/>
                <a:gd name="T20" fmla="*/ 7 w 32"/>
                <a:gd name="T21" fmla="*/ 32 h 32"/>
                <a:gd name="T22" fmla="*/ 4 w 32"/>
                <a:gd name="T23" fmla="*/ 31 h 32"/>
                <a:gd name="T24" fmla="*/ 4 w 32"/>
                <a:gd name="T25" fmla="*/ 29 h 32"/>
                <a:gd name="T26" fmla="*/ 8 w 32"/>
                <a:gd name="T27" fmla="*/ 20 h 32"/>
                <a:gd name="T28" fmla="*/ 1 w 32"/>
                <a:gd name="T29" fmla="*/ 15 h 32"/>
                <a:gd name="T30" fmla="*/ 0 w 32"/>
                <a:gd name="T31" fmla="*/ 13 h 32"/>
                <a:gd name="T32" fmla="*/ 2 w 32"/>
                <a:gd name="T33" fmla="*/ 12 h 32"/>
                <a:gd name="T34" fmla="*/ 10 w 32"/>
                <a:gd name="T35" fmla="*/ 12 h 32"/>
                <a:gd name="T36" fmla="*/ 14 w 32"/>
                <a:gd name="T37" fmla="*/ 1 h 32"/>
                <a:gd name="T38" fmla="*/ 16 w 32"/>
                <a:gd name="T39" fmla="*/ 0 h 32"/>
                <a:gd name="T40" fmla="*/ 18 w 32"/>
                <a:gd name="T4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18" y="1"/>
                  </a:moveTo>
                  <a:cubicBezTo>
                    <a:pt x="22" y="12"/>
                    <a:pt x="22" y="12"/>
                    <a:pt x="22" y="12"/>
                  </a:cubicBezTo>
                  <a:cubicBezTo>
                    <a:pt x="30" y="12"/>
                    <a:pt x="30" y="12"/>
                    <a:pt x="30" y="12"/>
                  </a:cubicBezTo>
                  <a:cubicBezTo>
                    <a:pt x="31" y="12"/>
                    <a:pt x="32" y="12"/>
                    <a:pt x="32" y="13"/>
                  </a:cubicBezTo>
                  <a:cubicBezTo>
                    <a:pt x="32" y="14"/>
                    <a:pt x="32" y="15"/>
                    <a:pt x="31" y="15"/>
                  </a:cubicBezTo>
                  <a:cubicBezTo>
                    <a:pt x="24" y="20"/>
                    <a:pt x="24" y="20"/>
                    <a:pt x="24" y="20"/>
                  </a:cubicBezTo>
                  <a:cubicBezTo>
                    <a:pt x="28" y="29"/>
                    <a:pt x="28" y="29"/>
                    <a:pt x="28" y="29"/>
                  </a:cubicBezTo>
                  <a:cubicBezTo>
                    <a:pt x="29" y="30"/>
                    <a:pt x="28" y="31"/>
                    <a:pt x="28" y="31"/>
                  </a:cubicBezTo>
                  <a:cubicBezTo>
                    <a:pt x="27" y="32"/>
                    <a:pt x="26" y="32"/>
                    <a:pt x="25" y="32"/>
                  </a:cubicBezTo>
                  <a:cubicBezTo>
                    <a:pt x="16" y="26"/>
                    <a:pt x="16" y="26"/>
                    <a:pt x="16" y="26"/>
                  </a:cubicBezTo>
                  <a:cubicBezTo>
                    <a:pt x="7" y="32"/>
                    <a:pt x="7" y="32"/>
                    <a:pt x="7" y="32"/>
                  </a:cubicBezTo>
                  <a:cubicBezTo>
                    <a:pt x="6" y="32"/>
                    <a:pt x="5" y="32"/>
                    <a:pt x="4" y="31"/>
                  </a:cubicBezTo>
                  <a:cubicBezTo>
                    <a:pt x="4" y="31"/>
                    <a:pt x="3" y="30"/>
                    <a:pt x="4" y="29"/>
                  </a:cubicBezTo>
                  <a:cubicBezTo>
                    <a:pt x="8" y="20"/>
                    <a:pt x="8" y="20"/>
                    <a:pt x="8" y="20"/>
                  </a:cubicBezTo>
                  <a:cubicBezTo>
                    <a:pt x="1" y="15"/>
                    <a:pt x="1" y="15"/>
                    <a:pt x="1" y="15"/>
                  </a:cubicBezTo>
                  <a:cubicBezTo>
                    <a:pt x="0" y="15"/>
                    <a:pt x="0" y="14"/>
                    <a:pt x="0" y="13"/>
                  </a:cubicBezTo>
                  <a:cubicBezTo>
                    <a:pt x="0" y="12"/>
                    <a:pt x="1" y="12"/>
                    <a:pt x="2" y="12"/>
                  </a:cubicBezTo>
                  <a:cubicBezTo>
                    <a:pt x="10" y="12"/>
                    <a:pt x="10" y="12"/>
                    <a:pt x="10" y="12"/>
                  </a:cubicBezTo>
                  <a:cubicBezTo>
                    <a:pt x="14" y="1"/>
                    <a:pt x="14" y="1"/>
                    <a:pt x="14" y="1"/>
                  </a:cubicBezTo>
                  <a:cubicBezTo>
                    <a:pt x="15" y="0"/>
                    <a:pt x="15" y="0"/>
                    <a:pt x="16" y="0"/>
                  </a:cubicBezTo>
                  <a:cubicBezTo>
                    <a:pt x="17" y="0"/>
                    <a:pt x="18" y="0"/>
                    <a:pt x="18" y="1"/>
                  </a:cubicBezTo>
                  <a:close/>
                </a:path>
              </a:pathLst>
            </a:custGeom>
            <a:noFill/>
            <a:ln w="28575" cap="rnd">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
              <a:extLst>
                <a:ext uri="{FF2B5EF4-FFF2-40B4-BE49-F238E27FC236}">
                  <a16:creationId xmlns:a16="http://schemas.microsoft.com/office/drawing/2014/main" id="{2FA9C647-C356-4300-34C8-34CE477D9D3D}"/>
                </a:ext>
              </a:extLst>
            </p:cNvPr>
            <p:cNvSpPr>
              <a:spLocks/>
            </p:cNvSpPr>
            <p:nvPr/>
          </p:nvSpPr>
          <p:spPr bwMode="auto">
            <a:xfrm>
              <a:off x="1827213" y="1365251"/>
              <a:ext cx="128588" cy="141288"/>
            </a:xfrm>
            <a:custGeom>
              <a:avLst/>
              <a:gdLst>
                <a:gd name="T0" fmla="*/ 28 w 29"/>
                <a:gd name="T1" fmla="*/ 18 h 32"/>
                <a:gd name="T2" fmla="*/ 24 w 29"/>
                <a:gd name="T3" fmla="*/ 20 h 32"/>
                <a:gd name="T4" fmla="*/ 28 w 29"/>
                <a:gd name="T5" fmla="*/ 29 h 32"/>
                <a:gd name="T6" fmla="*/ 28 w 29"/>
                <a:gd name="T7" fmla="*/ 31 h 32"/>
                <a:gd name="T8" fmla="*/ 25 w 29"/>
                <a:gd name="T9" fmla="*/ 32 h 32"/>
                <a:gd name="T10" fmla="*/ 16 w 29"/>
                <a:gd name="T11" fmla="*/ 27 h 32"/>
                <a:gd name="T12" fmla="*/ 7 w 29"/>
                <a:gd name="T13" fmla="*/ 32 h 32"/>
                <a:gd name="T14" fmla="*/ 4 w 29"/>
                <a:gd name="T15" fmla="*/ 31 h 32"/>
                <a:gd name="T16" fmla="*/ 4 w 29"/>
                <a:gd name="T17" fmla="*/ 29 h 32"/>
                <a:gd name="T18" fmla="*/ 8 w 29"/>
                <a:gd name="T19" fmla="*/ 20 h 32"/>
                <a:gd name="T20" fmla="*/ 1 w 29"/>
                <a:gd name="T21" fmla="*/ 15 h 32"/>
                <a:gd name="T22" fmla="*/ 0 w 29"/>
                <a:gd name="T23" fmla="*/ 13 h 32"/>
                <a:gd name="T24" fmla="*/ 2 w 29"/>
                <a:gd name="T25" fmla="*/ 12 h 32"/>
                <a:gd name="T26" fmla="*/ 10 w 29"/>
                <a:gd name="T27" fmla="*/ 12 h 32"/>
                <a:gd name="T28" fmla="*/ 14 w 29"/>
                <a:gd name="T29" fmla="*/ 1 h 32"/>
                <a:gd name="T30" fmla="*/ 16 w 29"/>
                <a:gd name="T31" fmla="*/ 0 h 32"/>
                <a:gd name="T32" fmla="*/ 18 w 29"/>
                <a:gd name="T33" fmla="*/ 1 h 32"/>
                <a:gd name="T34" fmla="*/ 22 w 29"/>
                <a:gd name="T35" fmla="*/ 12 h 32"/>
                <a:gd name="T36" fmla="*/ 26 w 29"/>
                <a:gd name="T37"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2">
                  <a:moveTo>
                    <a:pt x="28" y="18"/>
                  </a:moveTo>
                  <a:cubicBezTo>
                    <a:pt x="24" y="20"/>
                    <a:pt x="24" y="20"/>
                    <a:pt x="24" y="20"/>
                  </a:cubicBezTo>
                  <a:cubicBezTo>
                    <a:pt x="28" y="29"/>
                    <a:pt x="28" y="29"/>
                    <a:pt x="28" y="29"/>
                  </a:cubicBezTo>
                  <a:cubicBezTo>
                    <a:pt x="29" y="30"/>
                    <a:pt x="28" y="31"/>
                    <a:pt x="28" y="31"/>
                  </a:cubicBezTo>
                  <a:cubicBezTo>
                    <a:pt x="27" y="32"/>
                    <a:pt x="26" y="32"/>
                    <a:pt x="25" y="32"/>
                  </a:cubicBezTo>
                  <a:cubicBezTo>
                    <a:pt x="16" y="27"/>
                    <a:pt x="16" y="27"/>
                    <a:pt x="16" y="27"/>
                  </a:cubicBezTo>
                  <a:cubicBezTo>
                    <a:pt x="7" y="32"/>
                    <a:pt x="7" y="32"/>
                    <a:pt x="7" y="32"/>
                  </a:cubicBezTo>
                  <a:cubicBezTo>
                    <a:pt x="6" y="32"/>
                    <a:pt x="5" y="32"/>
                    <a:pt x="4" y="31"/>
                  </a:cubicBezTo>
                  <a:cubicBezTo>
                    <a:pt x="4" y="31"/>
                    <a:pt x="3" y="30"/>
                    <a:pt x="4" y="29"/>
                  </a:cubicBezTo>
                  <a:cubicBezTo>
                    <a:pt x="8" y="20"/>
                    <a:pt x="8" y="20"/>
                    <a:pt x="8" y="20"/>
                  </a:cubicBezTo>
                  <a:cubicBezTo>
                    <a:pt x="1" y="15"/>
                    <a:pt x="1" y="15"/>
                    <a:pt x="1" y="15"/>
                  </a:cubicBezTo>
                  <a:cubicBezTo>
                    <a:pt x="0" y="15"/>
                    <a:pt x="0" y="14"/>
                    <a:pt x="0" y="13"/>
                  </a:cubicBezTo>
                  <a:cubicBezTo>
                    <a:pt x="0" y="12"/>
                    <a:pt x="1" y="12"/>
                    <a:pt x="2" y="12"/>
                  </a:cubicBezTo>
                  <a:cubicBezTo>
                    <a:pt x="10" y="12"/>
                    <a:pt x="10" y="12"/>
                    <a:pt x="10" y="12"/>
                  </a:cubicBezTo>
                  <a:cubicBezTo>
                    <a:pt x="14" y="1"/>
                    <a:pt x="14" y="1"/>
                    <a:pt x="14" y="1"/>
                  </a:cubicBezTo>
                  <a:cubicBezTo>
                    <a:pt x="14" y="0"/>
                    <a:pt x="15" y="0"/>
                    <a:pt x="16" y="0"/>
                  </a:cubicBezTo>
                  <a:cubicBezTo>
                    <a:pt x="17" y="0"/>
                    <a:pt x="18" y="0"/>
                    <a:pt x="18" y="1"/>
                  </a:cubicBezTo>
                  <a:cubicBezTo>
                    <a:pt x="22" y="12"/>
                    <a:pt x="22" y="12"/>
                    <a:pt x="22" y="12"/>
                  </a:cubicBezTo>
                  <a:cubicBezTo>
                    <a:pt x="26" y="12"/>
                    <a:pt x="26" y="12"/>
                    <a:pt x="26" y="12"/>
                  </a:cubicBezTo>
                </a:path>
              </a:pathLst>
            </a:custGeom>
            <a:noFill/>
            <a:ln w="28575" cap="rnd">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7DCF448C-4E49-6CED-E6B9-3A7B2E7D4F25}"/>
                </a:ext>
              </a:extLst>
            </p:cNvPr>
            <p:cNvSpPr>
              <a:spLocks/>
            </p:cNvSpPr>
            <p:nvPr/>
          </p:nvSpPr>
          <p:spPr bwMode="auto">
            <a:xfrm>
              <a:off x="2108201" y="1365251"/>
              <a:ext cx="128588" cy="141288"/>
            </a:xfrm>
            <a:custGeom>
              <a:avLst/>
              <a:gdLst>
                <a:gd name="T0" fmla="*/ 1 w 29"/>
                <a:gd name="T1" fmla="*/ 18 h 32"/>
                <a:gd name="T2" fmla="*/ 5 w 29"/>
                <a:gd name="T3" fmla="*/ 20 h 32"/>
                <a:gd name="T4" fmla="*/ 1 w 29"/>
                <a:gd name="T5" fmla="*/ 29 h 32"/>
                <a:gd name="T6" fmla="*/ 1 w 29"/>
                <a:gd name="T7" fmla="*/ 31 h 32"/>
                <a:gd name="T8" fmla="*/ 4 w 29"/>
                <a:gd name="T9" fmla="*/ 32 h 32"/>
                <a:gd name="T10" fmla="*/ 13 w 29"/>
                <a:gd name="T11" fmla="*/ 26 h 32"/>
                <a:gd name="T12" fmla="*/ 22 w 29"/>
                <a:gd name="T13" fmla="*/ 32 h 32"/>
                <a:gd name="T14" fmla="*/ 25 w 29"/>
                <a:gd name="T15" fmla="*/ 31 h 32"/>
                <a:gd name="T16" fmla="*/ 25 w 29"/>
                <a:gd name="T17" fmla="*/ 29 h 32"/>
                <a:gd name="T18" fmla="*/ 21 w 29"/>
                <a:gd name="T19" fmla="*/ 20 h 32"/>
                <a:gd name="T20" fmla="*/ 28 w 29"/>
                <a:gd name="T21" fmla="*/ 15 h 32"/>
                <a:gd name="T22" fmla="*/ 29 w 29"/>
                <a:gd name="T23" fmla="*/ 13 h 32"/>
                <a:gd name="T24" fmla="*/ 27 w 29"/>
                <a:gd name="T25" fmla="*/ 12 h 32"/>
                <a:gd name="T26" fmla="*/ 19 w 29"/>
                <a:gd name="T27" fmla="*/ 12 h 32"/>
                <a:gd name="T28" fmla="*/ 15 w 29"/>
                <a:gd name="T29" fmla="*/ 1 h 32"/>
                <a:gd name="T30" fmla="*/ 13 w 29"/>
                <a:gd name="T31" fmla="*/ 0 h 32"/>
                <a:gd name="T32" fmla="*/ 11 w 29"/>
                <a:gd name="T33" fmla="*/ 1 h 32"/>
                <a:gd name="T34" fmla="*/ 7 w 29"/>
                <a:gd name="T35" fmla="*/ 12 h 32"/>
                <a:gd name="T36" fmla="*/ 3 w 29"/>
                <a:gd name="T37"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2">
                  <a:moveTo>
                    <a:pt x="1" y="18"/>
                  </a:moveTo>
                  <a:cubicBezTo>
                    <a:pt x="5" y="20"/>
                    <a:pt x="5" y="20"/>
                    <a:pt x="5" y="20"/>
                  </a:cubicBezTo>
                  <a:cubicBezTo>
                    <a:pt x="1" y="29"/>
                    <a:pt x="1" y="29"/>
                    <a:pt x="1" y="29"/>
                  </a:cubicBezTo>
                  <a:cubicBezTo>
                    <a:pt x="0" y="30"/>
                    <a:pt x="1" y="31"/>
                    <a:pt x="1" y="31"/>
                  </a:cubicBezTo>
                  <a:cubicBezTo>
                    <a:pt x="2" y="32"/>
                    <a:pt x="3" y="32"/>
                    <a:pt x="4" y="32"/>
                  </a:cubicBezTo>
                  <a:cubicBezTo>
                    <a:pt x="13" y="26"/>
                    <a:pt x="13" y="26"/>
                    <a:pt x="13" y="26"/>
                  </a:cubicBezTo>
                  <a:cubicBezTo>
                    <a:pt x="22" y="32"/>
                    <a:pt x="22" y="32"/>
                    <a:pt x="22" y="32"/>
                  </a:cubicBezTo>
                  <a:cubicBezTo>
                    <a:pt x="23" y="32"/>
                    <a:pt x="24" y="32"/>
                    <a:pt x="25" y="31"/>
                  </a:cubicBezTo>
                  <a:cubicBezTo>
                    <a:pt x="25" y="31"/>
                    <a:pt x="26" y="30"/>
                    <a:pt x="25" y="29"/>
                  </a:cubicBezTo>
                  <a:cubicBezTo>
                    <a:pt x="21" y="20"/>
                    <a:pt x="21" y="20"/>
                    <a:pt x="21" y="20"/>
                  </a:cubicBezTo>
                  <a:cubicBezTo>
                    <a:pt x="28" y="15"/>
                    <a:pt x="28" y="15"/>
                    <a:pt x="28" y="15"/>
                  </a:cubicBezTo>
                  <a:cubicBezTo>
                    <a:pt x="29" y="15"/>
                    <a:pt x="29" y="14"/>
                    <a:pt x="29" y="13"/>
                  </a:cubicBezTo>
                  <a:cubicBezTo>
                    <a:pt x="29" y="12"/>
                    <a:pt x="28" y="12"/>
                    <a:pt x="27" y="12"/>
                  </a:cubicBezTo>
                  <a:cubicBezTo>
                    <a:pt x="19" y="12"/>
                    <a:pt x="19" y="12"/>
                    <a:pt x="19" y="12"/>
                  </a:cubicBezTo>
                  <a:cubicBezTo>
                    <a:pt x="15" y="1"/>
                    <a:pt x="15" y="1"/>
                    <a:pt x="15" y="1"/>
                  </a:cubicBezTo>
                  <a:cubicBezTo>
                    <a:pt x="15" y="0"/>
                    <a:pt x="14" y="0"/>
                    <a:pt x="13" y="0"/>
                  </a:cubicBezTo>
                  <a:cubicBezTo>
                    <a:pt x="12" y="0"/>
                    <a:pt x="12" y="0"/>
                    <a:pt x="11" y="1"/>
                  </a:cubicBezTo>
                  <a:cubicBezTo>
                    <a:pt x="7" y="12"/>
                    <a:pt x="7" y="12"/>
                    <a:pt x="7" y="12"/>
                  </a:cubicBezTo>
                  <a:cubicBezTo>
                    <a:pt x="3" y="12"/>
                    <a:pt x="3" y="12"/>
                    <a:pt x="3" y="12"/>
                  </a:cubicBezTo>
                </a:path>
              </a:pathLst>
            </a:custGeom>
            <a:noFill/>
            <a:ln w="28575" cap="rnd">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E23B0C4D-6569-517D-99A4-539A8E7A96C5}"/>
                </a:ext>
              </a:extLst>
            </p:cNvPr>
            <p:cNvSpPr>
              <a:spLocks/>
            </p:cNvSpPr>
            <p:nvPr/>
          </p:nvSpPr>
          <p:spPr bwMode="auto">
            <a:xfrm>
              <a:off x="1982788" y="1543051"/>
              <a:ext cx="107950" cy="39688"/>
            </a:xfrm>
            <a:custGeom>
              <a:avLst/>
              <a:gdLst>
                <a:gd name="T0" fmla="*/ 0 w 24"/>
                <a:gd name="T1" fmla="*/ 0 h 9"/>
                <a:gd name="T2" fmla="*/ 24 w 24"/>
                <a:gd name="T3" fmla="*/ 5 h 9"/>
              </a:gdLst>
              <a:ahLst/>
              <a:cxnLst>
                <a:cxn ang="0">
                  <a:pos x="T0" y="T1"/>
                </a:cxn>
                <a:cxn ang="0">
                  <a:pos x="T2" y="T3"/>
                </a:cxn>
              </a:cxnLst>
              <a:rect l="0" t="0" r="r" b="b"/>
              <a:pathLst>
                <a:path w="24" h="9">
                  <a:moveTo>
                    <a:pt x="0" y="0"/>
                  </a:moveTo>
                  <a:cubicBezTo>
                    <a:pt x="6" y="7"/>
                    <a:pt x="16" y="9"/>
                    <a:pt x="24" y="5"/>
                  </a:cubicBezTo>
                </a:path>
              </a:pathLst>
            </a:custGeom>
            <a:noFill/>
            <a:ln w="28575" cap="rnd">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Oval 9">
              <a:extLst>
                <a:ext uri="{FF2B5EF4-FFF2-40B4-BE49-F238E27FC236}">
                  <a16:creationId xmlns:a16="http://schemas.microsoft.com/office/drawing/2014/main" id="{A5B19B07-33E9-F8E9-1C91-4C9DAEB93B88}"/>
                </a:ext>
              </a:extLst>
            </p:cNvPr>
            <p:cNvSpPr>
              <a:spLocks noChangeArrowheads="1"/>
            </p:cNvSpPr>
            <p:nvPr/>
          </p:nvSpPr>
          <p:spPr bwMode="auto">
            <a:xfrm>
              <a:off x="1973263" y="1516063"/>
              <a:ext cx="117475" cy="115888"/>
            </a:xfrm>
            <a:prstGeom prst="ellipse">
              <a:avLst/>
            </a:prstGeom>
            <a:noFill/>
            <a:ln w="28575" cap="rnd">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a:extLst>
                <a:ext uri="{FF2B5EF4-FFF2-40B4-BE49-F238E27FC236}">
                  <a16:creationId xmlns:a16="http://schemas.microsoft.com/office/drawing/2014/main" id="{4887D111-42EB-CCFF-B2F0-A92F951A5E38}"/>
                </a:ext>
              </a:extLst>
            </p:cNvPr>
            <p:cNvSpPr>
              <a:spLocks/>
            </p:cNvSpPr>
            <p:nvPr/>
          </p:nvSpPr>
          <p:spPr bwMode="auto">
            <a:xfrm>
              <a:off x="1951038" y="1657351"/>
              <a:ext cx="161925" cy="44450"/>
            </a:xfrm>
            <a:custGeom>
              <a:avLst/>
              <a:gdLst>
                <a:gd name="T0" fmla="*/ 36 w 36"/>
                <a:gd name="T1" fmla="*/ 10 h 10"/>
                <a:gd name="T2" fmla="*/ 18 w 36"/>
                <a:gd name="T3" fmla="*/ 0 h 10"/>
                <a:gd name="T4" fmla="*/ 0 w 36"/>
                <a:gd name="T5" fmla="*/ 10 h 10"/>
              </a:gdLst>
              <a:ahLst/>
              <a:cxnLst>
                <a:cxn ang="0">
                  <a:pos x="T0" y="T1"/>
                </a:cxn>
                <a:cxn ang="0">
                  <a:pos x="T2" y="T3"/>
                </a:cxn>
                <a:cxn ang="0">
                  <a:pos x="T4" y="T5"/>
                </a:cxn>
              </a:cxnLst>
              <a:rect l="0" t="0" r="r" b="b"/>
              <a:pathLst>
                <a:path w="36" h="10">
                  <a:moveTo>
                    <a:pt x="36" y="10"/>
                  </a:moveTo>
                  <a:cubicBezTo>
                    <a:pt x="32" y="4"/>
                    <a:pt x="25" y="0"/>
                    <a:pt x="18" y="0"/>
                  </a:cubicBezTo>
                  <a:cubicBezTo>
                    <a:pt x="11" y="0"/>
                    <a:pt x="4" y="4"/>
                    <a:pt x="0" y="10"/>
                  </a:cubicBezTo>
                </a:path>
              </a:pathLst>
            </a:custGeom>
            <a:noFill/>
            <a:ln w="28575" cap="rnd">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89C679E6-C4D3-57A3-4925-E6E96BA68FA8}"/>
              </a:ext>
            </a:extLst>
          </p:cNvPr>
          <p:cNvGrpSpPr/>
          <p:nvPr/>
        </p:nvGrpSpPr>
        <p:grpSpPr>
          <a:xfrm>
            <a:off x="9648612" y="1484477"/>
            <a:ext cx="881887" cy="965093"/>
            <a:chOff x="5891213" y="1285876"/>
            <a:chExt cx="409575" cy="407987"/>
          </a:xfrm>
        </p:grpSpPr>
        <p:sp>
          <p:nvSpPr>
            <p:cNvPr id="29" name="Line 14">
              <a:extLst>
                <a:ext uri="{FF2B5EF4-FFF2-40B4-BE49-F238E27FC236}">
                  <a16:creationId xmlns:a16="http://schemas.microsoft.com/office/drawing/2014/main" id="{E9BC19D0-A492-A2DE-18C7-74B91F211634}"/>
                </a:ext>
              </a:extLst>
            </p:cNvPr>
            <p:cNvSpPr>
              <a:spLocks noChangeShapeType="1"/>
            </p:cNvSpPr>
            <p:nvPr/>
          </p:nvSpPr>
          <p:spPr bwMode="auto">
            <a:xfrm>
              <a:off x="6069013" y="1639888"/>
              <a:ext cx="53975" cy="0"/>
            </a:xfrm>
            <a:prstGeom prst="line">
              <a:avLst/>
            </a:prstGeom>
            <a:noFill/>
            <a:ln w="28575" cap="rnd">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15">
              <a:extLst>
                <a:ext uri="{FF2B5EF4-FFF2-40B4-BE49-F238E27FC236}">
                  <a16:creationId xmlns:a16="http://schemas.microsoft.com/office/drawing/2014/main" id="{2B0DB1BD-2126-CB59-84A1-746E8542FE6B}"/>
                </a:ext>
              </a:extLst>
            </p:cNvPr>
            <p:cNvSpPr>
              <a:spLocks noChangeShapeType="1"/>
            </p:cNvSpPr>
            <p:nvPr/>
          </p:nvSpPr>
          <p:spPr bwMode="auto">
            <a:xfrm>
              <a:off x="6069013" y="1674813"/>
              <a:ext cx="53975" cy="0"/>
            </a:xfrm>
            <a:prstGeom prst="line">
              <a:avLst/>
            </a:prstGeom>
            <a:noFill/>
            <a:ln w="28575" cap="rnd">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16">
              <a:extLst>
                <a:ext uri="{FF2B5EF4-FFF2-40B4-BE49-F238E27FC236}">
                  <a16:creationId xmlns:a16="http://schemas.microsoft.com/office/drawing/2014/main" id="{67CC3697-3226-9A25-824A-ED0673D179E4}"/>
                </a:ext>
              </a:extLst>
            </p:cNvPr>
            <p:cNvSpPr>
              <a:spLocks noChangeShapeType="1"/>
            </p:cNvSpPr>
            <p:nvPr/>
          </p:nvSpPr>
          <p:spPr bwMode="auto">
            <a:xfrm>
              <a:off x="6096001" y="1674813"/>
              <a:ext cx="0" cy="19050"/>
            </a:xfrm>
            <a:prstGeom prst="line">
              <a:avLst/>
            </a:prstGeom>
            <a:noFill/>
            <a:ln w="28575" cap="rnd">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7">
              <a:extLst>
                <a:ext uri="{FF2B5EF4-FFF2-40B4-BE49-F238E27FC236}">
                  <a16:creationId xmlns:a16="http://schemas.microsoft.com/office/drawing/2014/main" id="{A727145F-2584-B2FE-2E39-AF7788D7BF79}"/>
                </a:ext>
              </a:extLst>
            </p:cNvPr>
            <p:cNvSpPr>
              <a:spLocks/>
            </p:cNvSpPr>
            <p:nvPr/>
          </p:nvSpPr>
          <p:spPr bwMode="auto">
            <a:xfrm>
              <a:off x="5992813" y="1392238"/>
              <a:ext cx="206375" cy="212725"/>
            </a:xfrm>
            <a:custGeom>
              <a:avLst/>
              <a:gdLst>
                <a:gd name="T0" fmla="*/ 46 w 46"/>
                <a:gd name="T1" fmla="*/ 22 h 48"/>
                <a:gd name="T2" fmla="*/ 23 w 46"/>
                <a:gd name="T3" fmla="*/ 0 h 48"/>
                <a:gd name="T4" fmla="*/ 0 w 46"/>
                <a:gd name="T5" fmla="*/ 22 h 48"/>
                <a:gd name="T6" fmla="*/ 17 w 46"/>
                <a:gd name="T7" fmla="*/ 43 h 48"/>
                <a:gd name="T8" fmla="*/ 17 w 46"/>
                <a:gd name="T9" fmla="*/ 48 h 48"/>
                <a:gd name="T10" fmla="*/ 29 w 46"/>
                <a:gd name="T11" fmla="*/ 48 h 48"/>
                <a:gd name="T12" fmla="*/ 29 w 46"/>
                <a:gd name="T13" fmla="*/ 43 h 48"/>
                <a:gd name="T14" fmla="*/ 46 w 46"/>
                <a:gd name="T15" fmla="*/ 2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8">
                  <a:moveTo>
                    <a:pt x="46" y="22"/>
                  </a:moveTo>
                  <a:cubicBezTo>
                    <a:pt x="46" y="10"/>
                    <a:pt x="36" y="0"/>
                    <a:pt x="23" y="0"/>
                  </a:cubicBezTo>
                  <a:cubicBezTo>
                    <a:pt x="10" y="0"/>
                    <a:pt x="0" y="10"/>
                    <a:pt x="0" y="22"/>
                  </a:cubicBezTo>
                  <a:cubicBezTo>
                    <a:pt x="0" y="32"/>
                    <a:pt x="7" y="41"/>
                    <a:pt x="17" y="43"/>
                  </a:cubicBezTo>
                  <a:cubicBezTo>
                    <a:pt x="17" y="48"/>
                    <a:pt x="17" y="48"/>
                    <a:pt x="17" y="48"/>
                  </a:cubicBezTo>
                  <a:cubicBezTo>
                    <a:pt x="29" y="48"/>
                    <a:pt x="29" y="48"/>
                    <a:pt x="29" y="48"/>
                  </a:cubicBezTo>
                  <a:cubicBezTo>
                    <a:pt x="29" y="43"/>
                    <a:pt x="29" y="43"/>
                    <a:pt x="29" y="43"/>
                  </a:cubicBezTo>
                  <a:cubicBezTo>
                    <a:pt x="39" y="41"/>
                    <a:pt x="46" y="32"/>
                    <a:pt x="46" y="22"/>
                  </a:cubicBezTo>
                  <a:close/>
                </a:path>
              </a:pathLst>
            </a:custGeom>
            <a:noFill/>
            <a:ln w="28575" cap="rnd">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8">
              <a:extLst>
                <a:ext uri="{FF2B5EF4-FFF2-40B4-BE49-F238E27FC236}">
                  <a16:creationId xmlns:a16="http://schemas.microsoft.com/office/drawing/2014/main" id="{5D3BCC17-F845-C840-3861-BE8330679BA7}"/>
                </a:ext>
              </a:extLst>
            </p:cNvPr>
            <p:cNvSpPr>
              <a:spLocks/>
            </p:cNvSpPr>
            <p:nvPr/>
          </p:nvSpPr>
          <p:spPr bwMode="auto">
            <a:xfrm>
              <a:off x="5891213" y="1285876"/>
              <a:ext cx="409575" cy="358775"/>
            </a:xfrm>
            <a:custGeom>
              <a:avLst/>
              <a:gdLst>
                <a:gd name="T0" fmla="*/ 27 w 92"/>
                <a:gd name="T1" fmla="*/ 78 h 81"/>
                <a:gd name="T2" fmla="*/ 22 w 92"/>
                <a:gd name="T3" fmla="*/ 80 h 81"/>
                <a:gd name="T4" fmla="*/ 13 w 92"/>
                <a:gd name="T5" fmla="*/ 79 h 81"/>
                <a:gd name="T6" fmla="*/ 12 w 92"/>
                <a:gd name="T7" fmla="*/ 70 h 81"/>
                <a:gd name="T8" fmla="*/ 14 w 92"/>
                <a:gd name="T9" fmla="*/ 65 h 81"/>
                <a:gd name="T10" fmla="*/ 14 w 92"/>
                <a:gd name="T11" fmla="*/ 59 h 81"/>
                <a:gd name="T12" fmla="*/ 10 w 92"/>
                <a:gd name="T13" fmla="*/ 55 h 81"/>
                <a:gd name="T14" fmla="*/ 5 w 92"/>
                <a:gd name="T15" fmla="*/ 53 h 81"/>
                <a:gd name="T16" fmla="*/ 0 w 92"/>
                <a:gd name="T17" fmla="*/ 46 h 81"/>
                <a:gd name="T18" fmla="*/ 5 w 92"/>
                <a:gd name="T19" fmla="*/ 39 h 81"/>
                <a:gd name="T20" fmla="*/ 10 w 92"/>
                <a:gd name="T21" fmla="*/ 37 h 81"/>
                <a:gd name="T22" fmla="*/ 14 w 92"/>
                <a:gd name="T23" fmla="*/ 33 h 81"/>
                <a:gd name="T24" fmla="*/ 14 w 92"/>
                <a:gd name="T25" fmla="*/ 27 h 81"/>
                <a:gd name="T26" fmla="*/ 12 w 92"/>
                <a:gd name="T27" fmla="*/ 22 h 81"/>
                <a:gd name="T28" fmla="*/ 13 w 92"/>
                <a:gd name="T29" fmla="*/ 13 h 81"/>
                <a:gd name="T30" fmla="*/ 22 w 92"/>
                <a:gd name="T31" fmla="*/ 12 h 81"/>
                <a:gd name="T32" fmla="*/ 27 w 92"/>
                <a:gd name="T33" fmla="*/ 14 h 81"/>
                <a:gd name="T34" fmla="*/ 33 w 92"/>
                <a:gd name="T35" fmla="*/ 14 h 81"/>
                <a:gd name="T36" fmla="*/ 37 w 92"/>
                <a:gd name="T37" fmla="*/ 10 h 81"/>
                <a:gd name="T38" fmla="*/ 39 w 92"/>
                <a:gd name="T39" fmla="*/ 5 h 81"/>
                <a:gd name="T40" fmla="*/ 46 w 92"/>
                <a:gd name="T41" fmla="*/ 0 h 81"/>
                <a:gd name="T42" fmla="*/ 53 w 92"/>
                <a:gd name="T43" fmla="*/ 5 h 81"/>
                <a:gd name="T44" fmla="*/ 55 w 92"/>
                <a:gd name="T45" fmla="*/ 10 h 81"/>
                <a:gd name="T46" fmla="*/ 59 w 92"/>
                <a:gd name="T47" fmla="*/ 14 h 81"/>
                <a:gd name="T48" fmla="*/ 65 w 92"/>
                <a:gd name="T49" fmla="*/ 14 h 81"/>
                <a:gd name="T50" fmla="*/ 70 w 92"/>
                <a:gd name="T51" fmla="*/ 12 h 81"/>
                <a:gd name="T52" fmla="*/ 79 w 92"/>
                <a:gd name="T53" fmla="*/ 13 h 81"/>
                <a:gd name="T54" fmla="*/ 80 w 92"/>
                <a:gd name="T55" fmla="*/ 22 h 81"/>
                <a:gd name="T56" fmla="*/ 78 w 92"/>
                <a:gd name="T57" fmla="*/ 27 h 81"/>
                <a:gd name="T58" fmla="*/ 78 w 92"/>
                <a:gd name="T59" fmla="*/ 33 h 81"/>
                <a:gd name="T60" fmla="*/ 82 w 92"/>
                <a:gd name="T61" fmla="*/ 37 h 81"/>
                <a:gd name="T62" fmla="*/ 87 w 92"/>
                <a:gd name="T63" fmla="*/ 39 h 81"/>
                <a:gd name="T64" fmla="*/ 92 w 92"/>
                <a:gd name="T65" fmla="*/ 46 h 81"/>
                <a:gd name="T66" fmla="*/ 87 w 92"/>
                <a:gd name="T67" fmla="*/ 53 h 81"/>
                <a:gd name="T68" fmla="*/ 82 w 92"/>
                <a:gd name="T69" fmla="*/ 55 h 81"/>
                <a:gd name="T70" fmla="*/ 78 w 92"/>
                <a:gd name="T71" fmla="*/ 59 h 81"/>
                <a:gd name="T72" fmla="*/ 78 w 92"/>
                <a:gd name="T73" fmla="*/ 65 h 81"/>
                <a:gd name="T74" fmla="*/ 80 w 92"/>
                <a:gd name="T75" fmla="*/ 70 h 81"/>
                <a:gd name="T76" fmla="*/ 79 w 92"/>
                <a:gd name="T77" fmla="*/ 79 h 81"/>
                <a:gd name="T78" fmla="*/ 70 w 92"/>
                <a:gd name="T79" fmla="*/ 80 h 81"/>
                <a:gd name="T80" fmla="*/ 65 w 92"/>
                <a:gd name="T81" fmla="*/ 7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81">
                  <a:moveTo>
                    <a:pt x="27" y="78"/>
                  </a:moveTo>
                  <a:cubicBezTo>
                    <a:pt x="22" y="80"/>
                    <a:pt x="22" y="80"/>
                    <a:pt x="22" y="80"/>
                  </a:cubicBezTo>
                  <a:cubicBezTo>
                    <a:pt x="19" y="81"/>
                    <a:pt x="16" y="81"/>
                    <a:pt x="13" y="79"/>
                  </a:cubicBezTo>
                  <a:cubicBezTo>
                    <a:pt x="11" y="76"/>
                    <a:pt x="11" y="73"/>
                    <a:pt x="12" y="70"/>
                  </a:cubicBezTo>
                  <a:cubicBezTo>
                    <a:pt x="14" y="65"/>
                    <a:pt x="14" y="65"/>
                    <a:pt x="14" y="65"/>
                  </a:cubicBezTo>
                  <a:cubicBezTo>
                    <a:pt x="15" y="63"/>
                    <a:pt x="15" y="61"/>
                    <a:pt x="14" y="59"/>
                  </a:cubicBezTo>
                  <a:cubicBezTo>
                    <a:pt x="14" y="57"/>
                    <a:pt x="12" y="56"/>
                    <a:pt x="10" y="55"/>
                  </a:cubicBezTo>
                  <a:cubicBezTo>
                    <a:pt x="5" y="53"/>
                    <a:pt x="5" y="53"/>
                    <a:pt x="5" y="53"/>
                  </a:cubicBezTo>
                  <a:cubicBezTo>
                    <a:pt x="2" y="52"/>
                    <a:pt x="0" y="49"/>
                    <a:pt x="0" y="46"/>
                  </a:cubicBezTo>
                  <a:cubicBezTo>
                    <a:pt x="0" y="43"/>
                    <a:pt x="2" y="40"/>
                    <a:pt x="5" y="39"/>
                  </a:cubicBezTo>
                  <a:cubicBezTo>
                    <a:pt x="10" y="37"/>
                    <a:pt x="10" y="37"/>
                    <a:pt x="10" y="37"/>
                  </a:cubicBezTo>
                  <a:cubicBezTo>
                    <a:pt x="12" y="36"/>
                    <a:pt x="14" y="35"/>
                    <a:pt x="14" y="33"/>
                  </a:cubicBezTo>
                  <a:cubicBezTo>
                    <a:pt x="15" y="31"/>
                    <a:pt x="15" y="29"/>
                    <a:pt x="14" y="27"/>
                  </a:cubicBezTo>
                  <a:cubicBezTo>
                    <a:pt x="12" y="22"/>
                    <a:pt x="12" y="22"/>
                    <a:pt x="12" y="22"/>
                  </a:cubicBezTo>
                  <a:cubicBezTo>
                    <a:pt x="11" y="19"/>
                    <a:pt x="11" y="16"/>
                    <a:pt x="13" y="13"/>
                  </a:cubicBezTo>
                  <a:cubicBezTo>
                    <a:pt x="16" y="11"/>
                    <a:pt x="19" y="11"/>
                    <a:pt x="22" y="12"/>
                  </a:cubicBezTo>
                  <a:cubicBezTo>
                    <a:pt x="27" y="14"/>
                    <a:pt x="27" y="14"/>
                    <a:pt x="27" y="14"/>
                  </a:cubicBezTo>
                  <a:cubicBezTo>
                    <a:pt x="29" y="15"/>
                    <a:pt x="31" y="15"/>
                    <a:pt x="33" y="14"/>
                  </a:cubicBezTo>
                  <a:cubicBezTo>
                    <a:pt x="35" y="14"/>
                    <a:pt x="36" y="12"/>
                    <a:pt x="37" y="10"/>
                  </a:cubicBezTo>
                  <a:cubicBezTo>
                    <a:pt x="39" y="5"/>
                    <a:pt x="39" y="5"/>
                    <a:pt x="39" y="5"/>
                  </a:cubicBezTo>
                  <a:cubicBezTo>
                    <a:pt x="40" y="2"/>
                    <a:pt x="43" y="0"/>
                    <a:pt x="46" y="0"/>
                  </a:cubicBezTo>
                  <a:cubicBezTo>
                    <a:pt x="49" y="0"/>
                    <a:pt x="52" y="2"/>
                    <a:pt x="53" y="5"/>
                  </a:cubicBezTo>
                  <a:cubicBezTo>
                    <a:pt x="55" y="10"/>
                    <a:pt x="55" y="10"/>
                    <a:pt x="55" y="10"/>
                  </a:cubicBezTo>
                  <a:cubicBezTo>
                    <a:pt x="56" y="12"/>
                    <a:pt x="57" y="14"/>
                    <a:pt x="59" y="14"/>
                  </a:cubicBezTo>
                  <a:cubicBezTo>
                    <a:pt x="61" y="15"/>
                    <a:pt x="63" y="15"/>
                    <a:pt x="65" y="14"/>
                  </a:cubicBezTo>
                  <a:cubicBezTo>
                    <a:pt x="70" y="12"/>
                    <a:pt x="70" y="12"/>
                    <a:pt x="70" y="12"/>
                  </a:cubicBezTo>
                  <a:cubicBezTo>
                    <a:pt x="73" y="11"/>
                    <a:pt x="76" y="11"/>
                    <a:pt x="79" y="13"/>
                  </a:cubicBezTo>
                  <a:cubicBezTo>
                    <a:pt x="81" y="16"/>
                    <a:pt x="81" y="19"/>
                    <a:pt x="80" y="22"/>
                  </a:cubicBezTo>
                  <a:cubicBezTo>
                    <a:pt x="78" y="27"/>
                    <a:pt x="78" y="27"/>
                    <a:pt x="78" y="27"/>
                  </a:cubicBezTo>
                  <a:cubicBezTo>
                    <a:pt x="77" y="29"/>
                    <a:pt x="77" y="31"/>
                    <a:pt x="78" y="33"/>
                  </a:cubicBezTo>
                  <a:cubicBezTo>
                    <a:pt x="78" y="35"/>
                    <a:pt x="80" y="36"/>
                    <a:pt x="82" y="37"/>
                  </a:cubicBezTo>
                  <a:cubicBezTo>
                    <a:pt x="87" y="39"/>
                    <a:pt x="87" y="39"/>
                    <a:pt x="87" y="39"/>
                  </a:cubicBezTo>
                  <a:cubicBezTo>
                    <a:pt x="90" y="40"/>
                    <a:pt x="92" y="43"/>
                    <a:pt x="92" y="46"/>
                  </a:cubicBezTo>
                  <a:cubicBezTo>
                    <a:pt x="92" y="49"/>
                    <a:pt x="90" y="52"/>
                    <a:pt x="87" y="53"/>
                  </a:cubicBezTo>
                  <a:cubicBezTo>
                    <a:pt x="82" y="55"/>
                    <a:pt x="82" y="55"/>
                    <a:pt x="82" y="55"/>
                  </a:cubicBezTo>
                  <a:cubicBezTo>
                    <a:pt x="80" y="56"/>
                    <a:pt x="78" y="57"/>
                    <a:pt x="78" y="59"/>
                  </a:cubicBezTo>
                  <a:cubicBezTo>
                    <a:pt x="77" y="61"/>
                    <a:pt x="77" y="63"/>
                    <a:pt x="78" y="65"/>
                  </a:cubicBezTo>
                  <a:cubicBezTo>
                    <a:pt x="80" y="70"/>
                    <a:pt x="80" y="70"/>
                    <a:pt x="80" y="70"/>
                  </a:cubicBezTo>
                  <a:cubicBezTo>
                    <a:pt x="81" y="73"/>
                    <a:pt x="81" y="76"/>
                    <a:pt x="79" y="79"/>
                  </a:cubicBezTo>
                  <a:cubicBezTo>
                    <a:pt x="76" y="81"/>
                    <a:pt x="73" y="81"/>
                    <a:pt x="70" y="80"/>
                  </a:cubicBezTo>
                  <a:cubicBezTo>
                    <a:pt x="65" y="78"/>
                    <a:pt x="65" y="78"/>
                    <a:pt x="65" y="78"/>
                  </a:cubicBezTo>
                </a:path>
              </a:pathLst>
            </a:custGeom>
            <a:noFill/>
            <a:ln w="28575" cap="rnd">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49831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AAD2DB-E909-912B-FEE5-73CFFA7EAE37}"/>
              </a:ext>
            </a:extLst>
          </p:cNvPr>
          <p:cNvSpPr>
            <a:spLocks noGrp="1"/>
          </p:cNvSpPr>
          <p:nvPr>
            <p:ph type="title"/>
          </p:nvPr>
        </p:nvSpPr>
        <p:spPr/>
        <p:txBody>
          <a:bodyPr/>
          <a:lstStyle/>
          <a:p>
            <a:r>
              <a:rPr lang="en-US" dirty="0"/>
              <a:t>EMV</a:t>
            </a:r>
          </a:p>
        </p:txBody>
      </p:sp>
      <p:pic>
        <p:nvPicPr>
          <p:cNvPr id="5" name="Content Placeholder 4">
            <a:extLst>
              <a:ext uri="{FF2B5EF4-FFF2-40B4-BE49-F238E27FC236}">
                <a16:creationId xmlns:a16="http://schemas.microsoft.com/office/drawing/2014/main" id="{45775AAB-4F09-8C9B-B6E0-30DAF30D352E}"/>
              </a:ext>
            </a:extLst>
          </p:cNvPr>
          <p:cNvPicPr>
            <a:picLocks noGrp="1" noChangeAspect="1"/>
          </p:cNvPicPr>
          <p:nvPr>
            <p:ph idx="1"/>
          </p:nvPr>
        </p:nvPicPr>
        <p:blipFill>
          <a:blip r:embed="rId2"/>
          <a:stretch>
            <a:fillRect/>
          </a:stretch>
        </p:blipFill>
        <p:spPr>
          <a:xfrm>
            <a:off x="2502408" y="708122"/>
            <a:ext cx="7187184" cy="5979000"/>
          </a:xfrm>
          <a:prstGeom prst="rect">
            <a:avLst/>
          </a:prstGeom>
        </p:spPr>
      </p:pic>
    </p:spTree>
    <p:extLst>
      <p:ext uri="{BB962C8B-B14F-4D97-AF65-F5344CB8AC3E}">
        <p14:creationId xmlns:p14="http://schemas.microsoft.com/office/powerpoint/2010/main" val="2242786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AAD2DB-E909-912B-FEE5-73CFFA7EAE37}"/>
              </a:ext>
            </a:extLst>
          </p:cNvPr>
          <p:cNvSpPr>
            <a:spLocks noGrp="1"/>
          </p:cNvSpPr>
          <p:nvPr>
            <p:ph type="title"/>
          </p:nvPr>
        </p:nvSpPr>
        <p:spPr/>
        <p:txBody>
          <a:bodyPr/>
          <a:lstStyle/>
          <a:p>
            <a:r>
              <a:rPr lang="en-US" dirty="0"/>
              <a:t>Step up authentication</a:t>
            </a:r>
          </a:p>
        </p:txBody>
      </p:sp>
      <p:sp>
        <p:nvSpPr>
          <p:cNvPr id="6" name="Rectangle 5">
            <a:extLst>
              <a:ext uri="{FF2B5EF4-FFF2-40B4-BE49-F238E27FC236}">
                <a16:creationId xmlns:a16="http://schemas.microsoft.com/office/drawing/2014/main" id="{EA2306D0-EC7C-1EE2-DD29-EFA808F359D3}"/>
              </a:ext>
            </a:extLst>
          </p:cNvPr>
          <p:cNvSpPr/>
          <p:nvPr/>
        </p:nvSpPr>
        <p:spPr>
          <a:xfrm>
            <a:off x="0" y="545910"/>
            <a:ext cx="12192000" cy="6312090"/>
          </a:xfrm>
          <a:prstGeom prst="rect">
            <a:avLst/>
          </a:prstGeom>
          <a:solidFill>
            <a:srgbClr val="201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extBox 1">
            <a:extLst>
              <a:ext uri="{FF2B5EF4-FFF2-40B4-BE49-F238E27FC236}">
                <a16:creationId xmlns:a16="http://schemas.microsoft.com/office/drawing/2014/main" id="{68092232-B507-FE19-C750-281A6068A782}"/>
              </a:ext>
            </a:extLst>
          </p:cNvPr>
          <p:cNvSpPr txBox="1"/>
          <p:nvPr/>
        </p:nvSpPr>
        <p:spPr>
          <a:xfrm>
            <a:off x="502544" y="2165391"/>
            <a:ext cx="2286621" cy="2823850"/>
          </a:xfrm>
          <a:prstGeom prst="rect">
            <a:avLst/>
          </a:prstGeom>
          <a:noFill/>
        </p:spPr>
        <p:txBody>
          <a:bodyPr wrap="square" lIns="0" tIns="0" rIns="0" bIns="0" rtlCol="0">
            <a:spAutoFit/>
          </a:bodyPr>
          <a:lstStyle/>
          <a:p>
            <a:pPr>
              <a:spcAft>
                <a:spcPts val="300"/>
              </a:spcAft>
            </a:pPr>
            <a:r>
              <a:rPr lang="en-US" b="1" dirty="0">
                <a:solidFill>
                  <a:schemeClr val="bg1"/>
                </a:solidFill>
              </a:rPr>
              <a:t>What Is Step Up?</a:t>
            </a:r>
          </a:p>
          <a:p>
            <a:pPr marL="228600" indent="-228600">
              <a:spcBef>
                <a:spcPts val="1200"/>
              </a:spcBef>
              <a:spcAft>
                <a:spcPts val="300"/>
              </a:spcAft>
              <a:buFont typeface="Arial" panose="020B0604020202020204" pitchFamily="34" charset="0"/>
              <a:buChar char="•"/>
            </a:pPr>
            <a:r>
              <a:rPr lang="en-US" sz="1600" dirty="0">
                <a:solidFill>
                  <a:schemeClr val="bg1"/>
                </a:solidFill>
              </a:rPr>
              <a:t>A unique one-time passcode sent to the cardholder</a:t>
            </a:r>
          </a:p>
          <a:p>
            <a:pPr marL="228600" indent="-228600">
              <a:spcBef>
                <a:spcPts val="1200"/>
              </a:spcBef>
              <a:spcAft>
                <a:spcPts val="300"/>
              </a:spcAft>
              <a:buFont typeface="Arial" panose="020B0604020202020204" pitchFamily="34" charset="0"/>
              <a:buChar char="•"/>
            </a:pPr>
            <a:r>
              <a:rPr lang="en-US" sz="1600" dirty="0">
                <a:solidFill>
                  <a:schemeClr val="bg1"/>
                </a:solidFill>
              </a:rPr>
              <a:t>Used when contacting call centers for high-risk call types </a:t>
            </a:r>
          </a:p>
          <a:p>
            <a:pPr marL="228600" indent="-228600">
              <a:spcBef>
                <a:spcPts val="1200"/>
              </a:spcBef>
              <a:spcAft>
                <a:spcPts val="300"/>
              </a:spcAft>
              <a:buFont typeface="Arial" panose="020B0604020202020204" pitchFamily="34" charset="0"/>
              <a:buChar char="•"/>
            </a:pPr>
            <a:r>
              <a:rPr lang="en-US" sz="1600" dirty="0">
                <a:solidFill>
                  <a:schemeClr val="bg1"/>
                </a:solidFill>
              </a:rPr>
              <a:t>Can also be initiated by the FI</a:t>
            </a:r>
          </a:p>
        </p:txBody>
      </p:sp>
      <p:cxnSp>
        <p:nvCxnSpPr>
          <p:cNvPr id="4" name="Straight Connector 3">
            <a:extLst>
              <a:ext uri="{FF2B5EF4-FFF2-40B4-BE49-F238E27FC236}">
                <a16:creationId xmlns:a16="http://schemas.microsoft.com/office/drawing/2014/main" id="{5E59A432-3AA3-B24A-7E51-7D0B207BA0FA}"/>
              </a:ext>
            </a:extLst>
          </p:cNvPr>
          <p:cNvCxnSpPr>
            <a:cxnSpLocks/>
          </p:cNvCxnSpPr>
          <p:nvPr/>
        </p:nvCxnSpPr>
        <p:spPr>
          <a:xfrm>
            <a:off x="3148763" y="2069910"/>
            <a:ext cx="0" cy="28052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F73A44C-3503-BA7E-1162-29427CFF0C1A}"/>
              </a:ext>
            </a:extLst>
          </p:cNvPr>
          <p:cNvSpPr/>
          <p:nvPr/>
        </p:nvSpPr>
        <p:spPr>
          <a:xfrm>
            <a:off x="3453672" y="2074405"/>
            <a:ext cx="2719420" cy="299823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spcAft>
                <a:spcPts val="300"/>
              </a:spcAft>
            </a:pPr>
            <a:r>
              <a:rPr lang="en-US" b="1" dirty="0">
                <a:solidFill>
                  <a:schemeClr val="bg1"/>
                </a:solidFill>
              </a:rPr>
              <a:t>Benefits</a:t>
            </a:r>
          </a:p>
          <a:p>
            <a:pPr marL="341313" indent="-228600">
              <a:spcBef>
                <a:spcPts val="1200"/>
              </a:spcBef>
              <a:spcAft>
                <a:spcPts val="300"/>
              </a:spcAft>
              <a:buFont typeface="Arial" panose="020B0604020202020204" pitchFamily="34" charset="0"/>
              <a:buChar char="•"/>
            </a:pPr>
            <a:r>
              <a:rPr lang="en-US" sz="1600" dirty="0">
                <a:solidFill>
                  <a:schemeClr val="bg1"/>
                </a:solidFill>
              </a:rPr>
              <a:t>Securely authenticates the cardholder</a:t>
            </a:r>
          </a:p>
          <a:p>
            <a:pPr marL="341313" indent="-228600">
              <a:spcBef>
                <a:spcPts val="1200"/>
              </a:spcBef>
              <a:spcAft>
                <a:spcPts val="300"/>
              </a:spcAft>
              <a:buFont typeface="Arial" panose="020B0604020202020204" pitchFamily="34" charset="0"/>
              <a:buChar char="•"/>
            </a:pPr>
            <a:r>
              <a:rPr lang="en-US" sz="1600" dirty="0">
                <a:solidFill>
                  <a:schemeClr val="bg1"/>
                </a:solidFill>
              </a:rPr>
              <a:t>Uses technology the cardholder uses daily and is familiar with</a:t>
            </a:r>
          </a:p>
          <a:p>
            <a:pPr marL="228600" indent="-228600">
              <a:lnSpc>
                <a:spcPct val="120000"/>
              </a:lnSpc>
              <a:spcBef>
                <a:spcPts val="300"/>
              </a:spcBef>
              <a:spcAft>
                <a:spcPts val="300"/>
              </a:spcAft>
              <a:buFont typeface="Arial" panose="020B0604020202020204" pitchFamily="34" charset="0"/>
              <a:buChar char="•"/>
            </a:pPr>
            <a:endParaRPr lang="en-US" sz="1600" dirty="0">
              <a:solidFill>
                <a:schemeClr val="bg1"/>
              </a:solidFill>
            </a:endParaRPr>
          </a:p>
        </p:txBody>
      </p:sp>
      <p:cxnSp>
        <p:nvCxnSpPr>
          <p:cNvPr id="28" name="Straight Connector 27">
            <a:extLst>
              <a:ext uri="{FF2B5EF4-FFF2-40B4-BE49-F238E27FC236}">
                <a16:creationId xmlns:a16="http://schemas.microsoft.com/office/drawing/2014/main" id="{E4AD3FA9-B4CA-8537-80B3-28D250C4F71A}"/>
              </a:ext>
            </a:extLst>
          </p:cNvPr>
          <p:cNvCxnSpPr>
            <a:cxnSpLocks/>
          </p:cNvCxnSpPr>
          <p:nvPr/>
        </p:nvCxnSpPr>
        <p:spPr>
          <a:xfrm>
            <a:off x="6835933" y="1934881"/>
            <a:ext cx="0" cy="28052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6AD55AC-4FF2-85A9-3318-EDF775AB7FD2}"/>
              </a:ext>
            </a:extLst>
          </p:cNvPr>
          <p:cNvSpPr txBox="1"/>
          <p:nvPr/>
        </p:nvSpPr>
        <p:spPr>
          <a:xfrm>
            <a:off x="7054277" y="2080120"/>
            <a:ext cx="2702955" cy="1608133"/>
          </a:xfrm>
          <a:prstGeom prst="rect">
            <a:avLst/>
          </a:prstGeom>
          <a:noFill/>
        </p:spPr>
        <p:txBody>
          <a:bodyPr wrap="square" lIns="0" tIns="0" rIns="0" bIns="0" rtlCol="0">
            <a:spAutoFit/>
          </a:bodyPr>
          <a:lstStyle/>
          <a:p>
            <a:pPr>
              <a:spcAft>
                <a:spcPts val="300"/>
              </a:spcAft>
            </a:pPr>
            <a:r>
              <a:rPr lang="en-US" b="1" dirty="0">
                <a:solidFill>
                  <a:schemeClr val="bg1"/>
                </a:solidFill>
              </a:rPr>
              <a:t>Call Types</a:t>
            </a:r>
          </a:p>
          <a:p>
            <a:pPr marL="228600" indent="-228600">
              <a:spcBef>
                <a:spcPts val="600"/>
              </a:spcBef>
              <a:spcAft>
                <a:spcPts val="300"/>
              </a:spcAft>
              <a:buFont typeface="Arial" panose="020B0604020202020204" pitchFamily="34" charset="0"/>
              <a:buChar char="•"/>
            </a:pPr>
            <a:r>
              <a:rPr lang="en-US" sz="1600" dirty="0">
                <a:solidFill>
                  <a:schemeClr val="bg1"/>
                </a:solidFill>
              </a:rPr>
              <a:t>Manual Activations</a:t>
            </a:r>
          </a:p>
          <a:p>
            <a:pPr marL="228600" indent="-228600">
              <a:spcBef>
                <a:spcPts val="600"/>
              </a:spcBef>
              <a:spcAft>
                <a:spcPts val="300"/>
              </a:spcAft>
              <a:buFont typeface="Arial" panose="020B0604020202020204" pitchFamily="34" charset="0"/>
              <a:buChar char="•"/>
            </a:pPr>
            <a:r>
              <a:rPr lang="en-US" sz="1600" dirty="0">
                <a:solidFill>
                  <a:schemeClr val="bg1"/>
                </a:solidFill>
              </a:rPr>
              <a:t>Fraud case response without unique case #</a:t>
            </a:r>
          </a:p>
          <a:p>
            <a:pPr marL="228600" indent="-228600">
              <a:spcBef>
                <a:spcPts val="600"/>
              </a:spcBef>
              <a:spcAft>
                <a:spcPts val="300"/>
              </a:spcAft>
              <a:buFont typeface="Arial" panose="020B0604020202020204" pitchFamily="34" charset="0"/>
              <a:buChar char="•"/>
            </a:pPr>
            <a:r>
              <a:rPr lang="en-US" sz="1600" dirty="0">
                <a:solidFill>
                  <a:schemeClr val="bg1"/>
                </a:solidFill>
              </a:rPr>
              <a:t>Digital wallet provisioning</a:t>
            </a:r>
          </a:p>
        </p:txBody>
      </p:sp>
      <p:pic>
        <p:nvPicPr>
          <p:cNvPr id="30" name="Picture 1">
            <a:extLst>
              <a:ext uri="{FF2B5EF4-FFF2-40B4-BE49-F238E27FC236}">
                <a16:creationId xmlns:a16="http://schemas.microsoft.com/office/drawing/2014/main" id="{867417CB-DBB1-1077-2C27-B24DCAE9E8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201" t="1365" r="2097"/>
          <a:stretch/>
        </p:blipFill>
        <p:spPr bwMode="auto">
          <a:xfrm>
            <a:off x="9815790" y="1934881"/>
            <a:ext cx="1930786" cy="343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318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AAD2DB-E909-912B-FEE5-73CFFA7EAE37}"/>
              </a:ext>
            </a:extLst>
          </p:cNvPr>
          <p:cNvSpPr>
            <a:spLocks noGrp="1"/>
          </p:cNvSpPr>
          <p:nvPr>
            <p:ph type="title"/>
          </p:nvPr>
        </p:nvSpPr>
        <p:spPr/>
        <p:txBody>
          <a:bodyPr/>
          <a:lstStyle/>
          <a:p>
            <a:r>
              <a:rPr lang="en-US" dirty="0"/>
              <a:t>3D Secure</a:t>
            </a:r>
          </a:p>
        </p:txBody>
      </p:sp>
      <p:sp>
        <p:nvSpPr>
          <p:cNvPr id="6" name="Rectangle 5">
            <a:extLst>
              <a:ext uri="{FF2B5EF4-FFF2-40B4-BE49-F238E27FC236}">
                <a16:creationId xmlns:a16="http://schemas.microsoft.com/office/drawing/2014/main" id="{EA2306D0-EC7C-1EE2-DD29-EFA808F359D3}"/>
              </a:ext>
            </a:extLst>
          </p:cNvPr>
          <p:cNvSpPr/>
          <p:nvPr/>
        </p:nvSpPr>
        <p:spPr>
          <a:xfrm>
            <a:off x="0" y="545910"/>
            <a:ext cx="12192000" cy="6312090"/>
          </a:xfrm>
          <a:prstGeom prst="rect">
            <a:avLst/>
          </a:prstGeom>
          <a:solidFill>
            <a:srgbClr val="201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28" name="Straight Connector 27">
            <a:extLst>
              <a:ext uri="{FF2B5EF4-FFF2-40B4-BE49-F238E27FC236}">
                <a16:creationId xmlns:a16="http://schemas.microsoft.com/office/drawing/2014/main" id="{E4AD3FA9-B4CA-8537-80B3-28D250C4F71A}"/>
              </a:ext>
            </a:extLst>
          </p:cNvPr>
          <p:cNvCxnSpPr>
            <a:cxnSpLocks/>
          </p:cNvCxnSpPr>
          <p:nvPr/>
        </p:nvCxnSpPr>
        <p:spPr>
          <a:xfrm>
            <a:off x="3577682" y="1045619"/>
            <a:ext cx="36393" cy="50815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76DF762-64C5-D25D-6232-FADCFE72E774}"/>
              </a:ext>
            </a:extLst>
          </p:cNvPr>
          <p:cNvSpPr txBox="1"/>
          <p:nvPr/>
        </p:nvSpPr>
        <p:spPr>
          <a:xfrm>
            <a:off x="550873" y="2042664"/>
            <a:ext cx="3026809" cy="3239348"/>
          </a:xfrm>
          <a:prstGeom prst="rect">
            <a:avLst/>
          </a:prstGeom>
          <a:noFill/>
        </p:spPr>
        <p:txBody>
          <a:bodyPr wrap="square" lIns="0" tIns="0" rIns="0" bIns="0" rtlCol="0">
            <a:spAutoFit/>
          </a:bodyPr>
          <a:lstStyle/>
          <a:p>
            <a:pPr>
              <a:spcAft>
                <a:spcPts val="300"/>
              </a:spcAft>
            </a:pPr>
            <a:r>
              <a:rPr lang="en-US" b="1" dirty="0">
                <a:solidFill>
                  <a:schemeClr val="bg1"/>
                </a:solidFill>
              </a:rPr>
              <a:t>“Zero Touch” Consumer Experience </a:t>
            </a:r>
          </a:p>
          <a:p>
            <a:pPr marL="233363" indent="-233363">
              <a:spcBef>
                <a:spcPts val="1800"/>
              </a:spcBef>
              <a:buFont typeface="Arial" panose="020B0604020202020204" pitchFamily="34" charset="0"/>
              <a:buChar char="•"/>
            </a:pPr>
            <a:r>
              <a:rPr lang="en-US" sz="1400" dirty="0">
                <a:solidFill>
                  <a:schemeClr val="bg1"/>
                </a:solidFill>
              </a:rPr>
              <a:t>Eliminates need for password, merchant enrollment, activation during shopping</a:t>
            </a:r>
          </a:p>
          <a:p>
            <a:pPr marL="233363" indent="-233363">
              <a:spcBef>
                <a:spcPts val="1800"/>
              </a:spcBef>
              <a:buFont typeface="Arial" panose="020B0604020202020204" pitchFamily="34" charset="0"/>
              <a:buChar char="•"/>
            </a:pPr>
            <a:r>
              <a:rPr lang="en-US" sz="1400" dirty="0">
                <a:solidFill>
                  <a:schemeClr val="bg1"/>
                </a:solidFill>
              </a:rPr>
              <a:t>“Zero” interaction from cardholder provides frictionless experience</a:t>
            </a:r>
          </a:p>
          <a:p>
            <a:pPr marL="233363" indent="-233363">
              <a:spcBef>
                <a:spcPts val="1800"/>
              </a:spcBef>
              <a:buFont typeface="Arial" panose="020B0604020202020204" pitchFamily="34" charset="0"/>
              <a:buChar char="•"/>
            </a:pPr>
            <a:r>
              <a:rPr lang="en-US" sz="1400" dirty="0">
                <a:solidFill>
                  <a:schemeClr val="bg1"/>
                </a:solidFill>
              </a:rPr>
              <a:t>Industry-leading risk engine rules, neural network models</a:t>
            </a:r>
          </a:p>
          <a:p>
            <a:pPr marL="233363" indent="-233363">
              <a:spcBef>
                <a:spcPts val="1800"/>
              </a:spcBef>
              <a:buFont typeface="Arial" panose="020B0604020202020204" pitchFamily="34" charset="0"/>
              <a:buChar char="•"/>
            </a:pPr>
            <a:r>
              <a:rPr lang="en-US" sz="1400" dirty="0">
                <a:solidFill>
                  <a:schemeClr val="bg1"/>
                </a:solidFill>
              </a:rPr>
              <a:t>Real-time behavioral analytics</a:t>
            </a:r>
            <a:endParaRPr lang="en-US" sz="1600" dirty="0">
              <a:solidFill>
                <a:schemeClr val="bg1"/>
              </a:solidFill>
            </a:endParaRPr>
          </a:p>
        </p:txBody>
      </p:sp>
      <p:sp>
        <p:nvSpPr>
          <p:cNvPr id="4" name="Rectangle 3">
            <a:extLst>
              <a:ext uri="{FF2B5EF4-FFF2-40B4-BE49-F238E27FC236}">
                <a16:creationId xmlns:a16="http://schemas.microsoft.com/office/drawing/2014/main" id="{4B62FA1C-1873-4D74-EBD1-C4BB77BB503D}"/>
              </a:ext>
            </a:extLst>
          </p:cNvPr>
          <p:cNvSpPr/>
          <p:nvPr/>
        </p:nvSpPr>
        <p:spPr>
          <a:xfrm>
            <a:off x="3672844" y="2014555"/>
            <a:ext cx="3655076" cy="326745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300"/>
              </a:spcAft>
            </a:pPr>
            <a:r>
              <a:rPr lang="en-US" b="1" dirty="0">
                <a:solidFill>
                  <a:schemeClr val="bg1"/>
                </a:solidFill>
              </a:rPr>
              <a:t>Payment Risk Analytics Provides Advanced Security</a:t>
            </a:r>
          </a:p>
          <a:p>
            <a:pPr marL="169863" indent="-169863">
              <a:spcBef>
                <a:spcPts val="1800"/>
              </a:spcBef>
              <a:buFont typeface="Arial" panose="020B0604020202020204" pitchFamily="34" charset="0"/>
              <a:buChar char="•"/>
            </a:pPr>
            <a:r>
              <a:rPr lang="en-US" sz="1400" dirty="0">
                <a:solidFill>
                  <a:schemeClr val="bg1"/>
                </a:solidFill>
              </a:rPr>
              <a:t>Multi-component, multi-channel risk assessment </a:t>
            </a:r>
          </a:p>
          <a:p>
            <a:pPr marL="169863" indent="-169863">
              <a:spcBef>
                <a:spcPts val="1800"/>
              </a:spcBef>
              <a:buFont typeface="Arial" panose="020B0604020202020204" pitchFamily="34" charset="0"/>
              <a:buChar char="•"/>
            </a:pPr>
            <a:r>
              <a:rPr lang="en-US" sz="1400" dirty="0">
                <a:solidFill>
                  <a:schemeClr val="bg1"/>
                </a:solidFill>
              </a:rPr>
              <a:t>Self-learning behavioral fraud detection model</a:t>
            </a:r>
          </a:p>
          <a:p>
            <a:pPr marL="169863" indent="-169863">
              <a:spcBef>
                <a:spcPts val="1800"/>
              </a:spcBef>
              <a:buFont typeface="Arial" panose="020B0604020202020204" pitchFamily="34" charset="0"/>
              <a:buChar char="•"/>
            </a:pPr>
            <a:r>
              <a:rPr lang="en-US" sz="1400" dirty="0">
                <a:solidFill>
                  <a:schemeClr val="bg1"/>
                </a:solidFill>
              </a:rPr>
              <a:t>Instant case management and reporting</a:t>
            </a:r>
          </a:p>
          <a:p>
            <a:pPr marL="169863" indent="-169863">
              <a:spcBef>
                <a:spcPts val="1800"/>
              </a:spcBef>
              <a:buFont typeface="Arial" panose="020B0604020202020204" pitchFamily="34" charset="0"/>
              <a:buChar char="•"/>
            </a:pPr>
            <a:r>
              <a:rPr lang="en-US" sz="1400" dirty="0">
                <a:solidFill>
                  <a:schemeClr val="bg1"/>
                </a:solidFill>
              </a:rPr>
              <a:t>Spot and isolate devices with suspicious activity used in multiple transactions</a:t>
            </a:r>
          </a:p>
          <a:p>
            <a:pPr marL="228600" indent="-228600">
              <a:lnSpc>
                <a:spcPct val="120000"/>
              </a:lnSpc>
              <a:spcBef>
                <a:spcPts val="300"/>
              </a:spcBef>
              <a:spcAft>
                <a:spcPts val="300"/>
              </a:spcAft>
              <a:buFont typeface="Arial" panose="020B0604020202020204" pitchFamily="34" charset="0"/>
              <a:buChar char="•"/>
            </a:pPr>
            <a:endParaRPr lang="en-US" sz="1600" dirty="0">
              <a:solidFill>
                <a:schemeClr val="bg1"/>
              </a:solidFill>
            </a:endParaRPr>
          </a:p>
        </p:txBody>
      </p:sp>
      <p:cxnSp>
        <p:nvCxnSpPr>
          <p:cNvPr id="8" name="Straight Connector 7">
            <a:extLst>
              <a:ext uri="{FF2B5EF4-FFF2-40B4-BE49-F238E27FC236}">
                <a16:creationId xmlns:a16="http://schemas.microsoft.com/office/drawing/2014/main" id="{0F451680-87CE-72C5-DF20-FCF60B76909C}"/>
              </a:ext>
            </a:extLst>
          </p:cNvPr>
          <p:cNvCxnSpPr>
            <a:cxnSpLocks/>
          </p:cNvCxnSpPr>
          <p:nvPr/>
        </p:nvCxnSpPr>
        <p:spPr>
          <a:xfrm>
            <a:off x="7350296" y="1045619"/>
            <a:ext cx="36393" cy="50815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80ABD70-6F70-CE97-4194-F518BAB0006D}"/>
              </a:ext>
            </a:extLst>
          </p:cNvPr>
          <p:cNvSpPr txBox="1"/>
          <p:nvPr/>
        </p:nvSpPr>
        <p:spPr>
          <a:xfrm>
            <a:off x="7922978" y="2042664"/>
            <a:ext cx="3313438" cy="2962349"/>
          </a:xfrm>
          <a:prstGeom prst="rect">
            <a:avLst/>
          </a:prstGeom>
          <a:noFill/>
        </p:spPr>
        <p:txBody>
          <a:bodyPr wrap="square" lIns="0" tIns="0" rIns="0" bIns="0" rtlCol="0">
            <a:spAutoFit/>
          </a:bodyPr>
          <a:lstStyle/>
          <a:p>
            <a:pPr>
              <a:spcAft>
                <a:spcPts val="300"/>
              </a:spcAft>
            </a:pPr>
            <a:r>
              <a:rPr lang="en-US" b="1" dirty="0">
                <a:solidFill>
                  <a:schemeClr val="bg1"/>
                </a:solidFill>
              </a:rPr>
              <a:t>Benefits</a:t>
            </a:r>
          </a:p>
          <a:p>
            <a:pPr marL="228600" indent="-228600">
              <a:lnSpc>
                <a:spcPct val="120000"/>
              </a:lnSpc>
              <a:spcBef>
                <a:spcPts val="1200"/>
              </a:spcBef>
              <a:buFont typeface="Arial" panose="020B0604020202020204" pitchFamily="34" charset="0"/>
              <a:buChar char="•"/>
            </a:pPr>
            <a:r>
              <a:rPr lang="en-US" sz="1400" dirty="0">
                <a:solidFill>
                  <a:schemeClr val="bg1"/>
                </a:solidFill>
              </a:rPr>
              <a:t>Increases interchange revenue </a:t>
            </a:r>
          </a:p>
          <a:p>
            <a:pPr marL="228600" indent="-228600">
              <a:lnSpc>
                <a:spcPct val="120000"/>
              </a:lnSpc>
              <a:spcBef>
                <a:spcPts val="1200"/>
              </a:spcBef>
              <a:buFont typeface="Arial" panose="020B0604020202020204" pitchFamily="34" charset="0"/>
              <a:buChar char="•"/>
            </a:pPr>
            <a:r>
              <a:rPr lang="en-US" sz="1400" dirty="0">
                <a:solidFill>
                  <a:schemeClr val="bg1"/>
                </a:solidFill>
              </a:rPr>
              <a:t>Decreases losses</a:t>
            </a:r>
          </a:p>
          <a:p>
            <a:pPr marL="228600" indent="-228600">
              <a:lnSpc>
                <a:spcPct val="120000"/>
              </a:lnSpc>
              <a:spcBef>
                <a:spcPts val="1200"/>
              </a:spcBef>
              <a:buFont typeface="Arial" panose="020B0604020202020204" pitchFamily="34" charset="0"/>
              <a:buChar char="•"/>
            </a:pPr>
            <a:r>
              <a:rPr lang="en-US" sz="1400" dirty="0">
                <a:solidFill>
                  <a:schemeClr val="bg1"/>
                </a:solidFill>
              </a:rPr>
              <a:t>Reduced risk exposure</a:t>
            </a:r>
          </a:p>
          <a:p>
            <a:pPr marL="228600" indent="-228600">
              <a:lnSpc>
                <a:spcPct val="120000"/>
              </a:lnSpc>
              <a:spcBef>
                <a:spcPts val="1200"/>
              </a:spcBef>
              <a:buFont typeface="Arial" panose="020B0604020202020204" pitchFamily="34" charset="0"/>
              <a:buChar char="•"/>
            </a:pPr>
            <a:r>
              <a:rPr lang="en-US" sz="1400" dirty="0">
                <a:solidFill>
                  <a:schemeClr val="bg1"/>
                </a:solidFill>
              </a:rPr>
              <a:t>Reduced abandonment rates</a:t>
            </a:r>
          </a:p>
          <a:p>
            <a:pPr marL="228600" indent="-228600">
              <a:lnSpc>
                <a:spcPct val="120000"/>
              </a:lnSpc>
              <a:spcBef>
                <a:spcPts val="1200"/>
              </a:spcBef>
              <a:buFont typeface="Arial" panose="020B0604020202020204" pitchFamily="34" charset="0"/>
              <a:buChar char="•"/>
            </a:pPr>
            <a:r>
              <a:rPr lang="en-US" sz="1400" dirty="0">
                <a:solidFill>
                  <a:schemeClr val="bg1"/>
                </a:solidFill>
              </a:rPr>
              <a:t>Frictionless online payment experience</a:t>
            </a:r>
          </a:p>
          <a:p>
            <a:pPr marL="228600" indent="-228600">
              <a:spcBef>
                <a:spcPts val="1200"/>
              </a:spcBef>
              <a:buFont typeface="Arial" panose="020B0604020202020204" pitchFamily="34" charset="0"/>
              <a:buChar char="•"/>
            </a:pPr>
            <a:r>
              <a:rPr lang="en-US" sz="1400" dirty="0">
                <a:solidFill>
                  <a:schemeClr val="bg1"/>
                </a:solidFill>
              </a:rPr>
              <a:t>No cardholder registration, challenge questions</a:t>
            </a:r>
          </a:p>
        </p:txBody>
      </p:sp>
    </p:spTree>
    <p:extLst>
      <p:ext uri="{BB962C8B-B14F-4D97-AF65-F5344CB8AC3E}">
        <p14:creationId xmlns:p14="http://schemas.microsoft.com/office/powerpoint/2010/main" val="876858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AAD2DB-E909-912B-FEE5-73CFFA7EAE37}"/>
              </a:ext>
            </a:extLst>
          </p:cNvPr>
          <p:cNvSpPr>
            <a:spLocks noGrp="1"/>
          </p:cNvSpPr>
          <p:nvPr>
            <p:ph type="title"/>
          </p:nvPr>
        </p:nvSpPr>
        <p:spPr/>
        <p:txBody>
          <a:bodyPr/>
          <a:lstStyle/>
          <a:p>
            <a:r>
              <a:rPr lang="en-US" dirty="0"/>
              <a:t>Card controls</a:t>
            </a:r>
          </a:p>
        </p:txBody>
      </p:sp>
      <p:sp>
        <p:nvSpPr>
          <p:cNvPr id="6" name="Rectangle 5">
            <a:extLst>
              <a:ext uri="{FF2B5EF4-FFF2-40B4-BE49-F238E27FC236}">
                <a16:creationId xmlns:a16="http://schemas.microsoft.com/office/drawing/2014/main" id="{EA2306D0-EC7C-1EE2-DD29-EFA808F359D3}"/>
              </a:ext>
            </a:extLst>
          </p:cNvPr>
          <p:cNvSpPr/>
          <p:nvPr/>
        </p:nvSpPr>
        <p:spPr>
          <a:xfrm>
            <a:off x="0" y="545910"/>
            <a:ext cx="12192000" cy="6312090"/>
          </a:xfrm>
          <a:prstGeom prst="rect">
            <a:avLst/>
          </a:prstGeom>
          <a:solidFill>
            <a:srgbClr val="201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a:extLst>
              <a:ext uri="{FF2B5EF4-FFF2-40B4-BE49-F238E27FC236}">
                <a16:creationId xmlns:a16="http://schemas.microsoft.com/office/drawing/2014/main" id="{1265FD73-02C3-015F-EA15-D7069EABA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0597" y="1161267"/>
            <a:ext cx="2904175" cy="5198472"/>
          </a:xfrm>
          <a:prstGeom prst="rect">
            <a:avLst/>
          </a:prstGeom>
        </p:spPr>
      </p:pic>
      <p:sp>
        <p:nvSpPr>
          <p:cNvPr id="10" name="TextBox 9">
            <a:extLst>
              <a:ext uri="{FF2B5EF4-FFF2-40B4-BE49-F238E27FC236}">
                <a16:creationId xmlns:a16="http://schemas.microsoft.com/office/drawing/2014/main" id="{265D1A8C-ACAE-3928-9BA0-060EFA9F97D4}"/>
              </a:ext>
            </a:extLst>
          </p:cNvPr>
          <p:cNvSpPr txBox="1"/>
          <p:nvPr/>
        </p:nvSpPr>
        <p:spPr>
          <a:xfrm>
            <a:off x="659642" y="1161267"/>
            <a:ext cx="6373504" cy="5770811"/>
          </a:xfrm>
          <a:prstGeom prst="rect">
            <a:avLst/>
          </a:prstGeom>
          <a:noFill/>
        </p:spPr>
        <p:txBody>
          <a:bodyPr wrap="square" rtlCol="0">
            <a:spAutoFit/>
          </a:bodyPr>
          <a:lstStyle/>
          <a:p>
            <a:pPr marL="285750" indent="-285750">
              <a:buFont typeface="Arial" panose="020B0604020202020204" pitchFamily="34" charset="0"/>
              <a:buChar char="•"/>
            </a:pPr>
            <a:r>
              <a:rPr kumimoji="0" lang="en-US" sz="2400" i="0" u="none" strike="noStrike" kern="1200" cap="none" spc="0" normalizeH="0" baseline="0" noProof="0" dirty="0">
                <a:ln>
                  <a:noFill/>
                </a:ln>
                <a:solidFill>
                  <a:schemeClr val="bg1"/>
                </a:solidFill>
                <a:effectLst/>
                <a:uLnTx/>
                <a:uFillTx/>
                <a:ea typeface="+mn-ea"/>
                <a:cs typeface="+mn-cs"/>
              </a:rPr>
              <a:t>Most effective when embedded into mobile </a:t>
            </a:r>
            <a:r>
              <a:rPr lang="en-US" sz="2400" dirty="0">
                <a:solidFill>
                  <a:schemeClr val="bg1"/>
                </a:solidFill>
              </a:rPr>
              <a:t>and online banking </a:t>
            </a:r>
            <a:r>
              <a:rPr kumimoji="0" lang="en-US" sz="2400" i="0" u="none" strike="noStrike" kern="1200" cap="none" spc="0" normalizeH="0" baseline="0" noProof="0" dirty="0">
                <a:ln>
                  <a:noFill/>
                </a:ln>
                <a:solidFill>
                  <a:schemeClr val="bg1"/>
                </a:solidFill>
                <a:effectLst/>
                <a:uLnTx/>
                <a:uFillTx/>
                <a:ea typeface="+mn-ea"/>
                <a:cs typeface="+mn-cs"/>
              </a:rPr>
              <a:t>and fully branded by financial institution</a:t>
            </a:r>
          </a:p>
          <a:p>
            <a:endParaRPr kumimoji="0" lang="en-US" sz="2400" i="0" u="none" strike="noStrike" kern="1200" cap="none" spc="0" normalizeH="0" baseline="0" noProof="0" dirty="0">
              <a:ln>
                <a:noFill/>
              </a:ln>
              <a:solidFill>
                <a:schemeClr val="bg1"/>
              </a:solidFill>
              <a:effectLst/>
              <a:uLnTx/>
              <a:uFillTx/>
              <a:ea typeface="+mn-ea"/>
              <a:cs typeface="+mn-cs"/>
            </a:endParaRPr>
          </a:p>
          <a:p>
            <a:pPr marL="285750" indent="-285750">
              <a:buFont typeface="Arial" panose="020B0604020202020204" pitchFamily="34" charset="0"/>
              <a:buChar char="•"/>
            </a:pPr>
            <a:r>
              <a:rPr kumimoji="0" lang="en-US" sz="2400" b="0" i="0" u="none" strike="noStrike" kern="1200" cap="none" spc="0" normalizeH="0" baseline="0" noProof="0" dirty="0">
                <a:ln>
                  <a:noFill/>
                </a:ln>
                <a:solidFill>
                  <a:schemeClr val="bg1"/>
                </a:solidFill>
                <a:effectLst/>
                <a:uLnTx/>
                <a:uFillTx/>
                <a:cs typeface="Arial"/>
              </a:rPr>
              <a:t>Connected experiences across web and mobile</a:t>
            </a:r>
          </a:p>
          <a:p>
            <a:pPr marL="285750" indent="-285750">
              <a:buFont typeface="Arial" panose="020B0604020202020204" pitchFamily="34" charset="0"/>
              <a:buChar char="•"/>
            </a:pPr>
            <a:endParaRPr lang="en-US" sz="2400" dirty="0">
              <a:solidFill>
                <a:schemeClr val="bg1"/>
              </a:solidFill>
              <a:cs typeface="Arial"/>
            </a:endParaRPr>
          </a:p>
          <a:p>
            <a:pPr marL="342900" marR="0" lvl="0" indent="-342900" algn="l" defTabSz="914400" rtl="0" eaLnBrk="1" fontAlgn="auto" latinLnBrk="0" hangingPunct="0">
              <a:lnSpc>
                <a:spcPct val="100000"/>
              </a:lnSpc>
              <a:spcBef>
                <a:spcPts val="300"/>
              </a:spcBef>
              <a:spcAft>
                <a:spcPts val="0"/>
              </a:spcAft>
              <a:buClrTx/>
              <a:buSzTx/>
              <a:buFont typeface="Arial" panose="020B0604020202020204" pitchFamily="34" charset="0"/>
              <a:buChar char="•"/>
              <a:tabLst/>
              <a:defRPr/>
            </a:pPr>
            <a:r>
              <a:rPr lang="en-US" sz="2400" dirty="0">
                <a:solidFill>
                  <a:schemeClr val="bg1"/>
                </a:solidFill>
                <a:cs typeface="Arial"/>
              </a:rPr>
              <a:t>Wide range of features to help mitigate fraud:</a:t>
            </a:r>
          </a:p>
          <a:p>
            <a:pPr marL="800100" lvl="1" indent="-342900" hangingPunct="0">
              <a:spcBef>
                <a:spcPts val="300"/>
              </a:spcBef>
              <a:buFont typeface="Arial" panose="020B0604020202020204" pitchFamily="34" charset="0"/>
              <a:buChar char="•"/>
              <a:defRPr/>
            </a:pPr>
            <a:r>
              <a:rPr lang="en-US" sz="2400" dirty="0">
                <a:solidFill>
                  <a:schemeClr val="bg1"/>
                </a:solidFill>
                <a:cs typeface="Arial"/>
              </a:rPr>
              <a:t>Lock &amp; Unlock Card</a:t>
            </a:r>
          </a:p>
          <a:p>
            <a:pPr marL="800100" lvl="1" indent="-342900" hangingPunct="0">
              <a:spcBef>
                <a:spcPts val="300"/>
              </a:spcBef>
              <a:buFont typeface="Arial" panose="020B0604020202020204" pitchFamily="34" charset="0"/>
              <a:buChar char="•"/>
              <a:defRPr/>
            </a:pPr>
            <a:r>
              <a:rPr lang="en-US" sz="2400" dirty="0">
                <a:solidFill>
                  <a:schemeClr val="bg1"/>
                </a:solidFill>
                <a:cs typeface="Arial"/>
              </a:rPr>
              <a:t>Set Controls &amp; Alerts</a:t>
            </a:r>
          </a:p>
          <a:p>
            <a:pPr marL="800100" lvl="1" indent="-342900" hangingPunct="0">
              <a:spcBef>
                <a:spcPts val="300"/>
              </a:spcBef>
              <a:buFont typeface="Arial" panose="020B0604020202020204" pitchFamily="34" charset="0"/>
              <a:buChar char="•"/>
              <a:defRPr/>
            </a:pPr>
            <a:r>
              <a:rPr lang="en-US" sz="2400" dirty="0">
                <a:solidFill>
                  <a:schemeClr val="bg1"/>
                </a:solidFill>
                <a:cs typeface="Arial"/>
              </a:rPr>
              <a:t>Create a Travel Plan</a:t>
            </a:r>
          </a:p>
          <a:p>
            <a:pPr marL="800100" lvl="1" indent="-342900" hangingPunct="0">
              <a:spcBef>
                <a:spcPts val="300"/>
              </a:spcBef>
              <a:buFont typeface="Arial" panose="020B0604020202020204" pitchFamily="34" charset="0"/>
              <a:buChar char="•"/>
              <a:defRPr/>
            </a:pPr>
            <a:r>
              <a:rPr lang="en-US" sz="2400" dirty="0">
                <a:solidFill>
                  <a:schemeClr val="bg1"/>
                </a:solidFill>
                <a:cs typeface="Arial"/>
              </a:rPr>
              <a:t>Click to Disable Card</a:t>
            </a:r>
          </a:p>
          <a:p>
            <a:pPr marL="800100" lvl="1" indent="-342900" hangingPunct="0">
              <a:spcBef>
                <a:spcPts val="300"/>
              </a:spcBef>
              <a:buFont typeface="Arial" panose="020B0604020202020204" pitchFamily="34" charset="0"/>
              <a:buChar char="•"/>
              <a:defRPr/>
            </a:pPr>
            <a:r>
              <a:rPr lang="en-US" sz="2400" dirty="0">
                <a:solidFill>
                  <a:schemeClr val="bg1"/>
                </a:solidFill>
                <a:cs typeface="Arial"/>
              </a:rPr>
              <a:t>Receive Fraud Alerts</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kumimoji="0" lang="en-US" sz="2400" i="0" u="none" strike="noStrike" kern="1200" cap="none" spc="0" normalizeH="0" baseline="0" noProof="0" dirty="0">
              <a:ln>
                <a:noFill/>
              </a:ln>
              <a:solidFill>
                <a:schemeClr val="bg1"/>
              </a:solidFill>
              <a:effectLst/>
              <a:uLnTx/>
              <a:uFillTx/>
              <a:ea typeface="+mn-ea"/>
              <a:cs typeface="+mn-cs"/>
            </a:endParaRPr>
          </a:p>
          <a:p>
            <a:endParaRPr lang="en-US" dirty="0"/>
          </a:p>
        </p:txBody>
      </p:sp>
    </p:spTree>
    <p:extLst>
      <p:ext uri="{BB962C8B-B14F-4D97-AF65-F5344CB8AC3E}">
        <p14:creationId xmlns:p14="http://schemas.microsoft.com/office/powerpoint/2010/main" val="3032094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AAD2DB-E909-912B-FEE5-73CFFA7EAE37}"/>
              </a:ext>
            </a:extLst>
          </p:cNvPr>
          <p:cNvSpPr>
            <a:spLocks noGrp="1"/>
          </p:cNvSpPr>
          <p:nvPr>
            <p:ph type="title"/>
          </p:nvPr>
        </p:nvSpPr>
        <p:spPr/>
        <p:txBody>
          <a:bodyPr/>
          <a:lstStyle/>
          <a:p>
            <a:r>
              <a:rPr lang="en-US" dirty="0"/>
              <a:t>Rule writing tips</a:t>
            </a:r>
          </a:p>
        </p:txBody>
      </p:sp>
      <p:sp>
        <p:nvSpPr>
          <p:cNvPr id="6" name="Rectangle 5">
            <a:extLst>
              <a:ext uri="{FF2B5EF4-FFF2-40B4-BE49-F238E27FC236}">
                <a16:creationId xmlns:a16="http://schemas.microsoft.com/office/drawing/2014/main" id="{EA2306D0-EC7C-1EE2-DD29-EFA808F359D3}"/>
              </a:ext>
            </a:extLst>
          </p:cNvPr>
          <p:cNvSpPr/>
          <p:nvPr/>
        </p:nvSpPr>
        <p:spPr>
          <a:xfrm>
            <a:off x="0" y="545910"/>
            <a:ext cx="12192000" cy="6312090"/>
          </a:xfrm>
          <a:prstGeom prst="rect">
            <a:avLst/>
          </a:prstGeom>
          <a:solidFill>
            <a:srgbClr val="201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Text Placeholder 7">
            <a:extLst>
              <a:ext uri="{FF2B5EF4-FFF2-40B4-BE49-F238E27FC236}">
                <a16:creationId xmlns:a16="http://schemas.microsoft.com/office/drawing/2014/main" id="{4F785363-9BC7-C27D-755C-19E60647A995}"/>
              </a:ext>
            </a:extLst>
          </p:cNvPr>
          <p:cNvSpPr txBox="1">
            <a:spLocks/>
          </p:cNvSpPr>
          <p:nvPr/>
        </p:nvSpPr>
        <p:spPr>
          <a:xfrm>
            <a:off x="451633" y="1039790"/>
            <a:ext cx="6742176" cy="2060509"/>
          </a:xfrm>
          <a:prstGeom prst="rect">
            <a:avLst/>
          </a:prstGeom>
        </p:spPr>
        <p:txBody>
          <a:bodyPr/>
          <a:lstStyle>
            <a:lvl1pPr marL="228600" indent="-228600" algn="l" defTabSz="914400" rtl="0" eaLnBrk="1" latinLnBrk="0" hangingPunct="1">
              <a:lnSpc>
                <a:spcPct val="90000"/>
              </a:lnSpc>
              <a:spcBef>
                <a:spcPts val="1000"/>
              </a:spcBef>
              <a:buClr>
                <a:srgbClr val="000000"/>
              </a:buClr>
              <a:buFont typeface="Arial" panose="020B0604020202020204" pitchFamily="34" charset="0"/>
              <a:buChar char="•"/>
              <a:defRPr sz="2000" kern="1200">
                <a:solidFill>
                  <a:schemeClr val="tx1"/>
                </a:solidFill>
                <a:latin typeface="+mn-lt"/>
                <a:ea typeface="+mn-ea"/>
                <a:cs typeface="+mn-cs"/>
              </a:defRPr>
            </a:lvl1pPr>
            <a:lvl2pPr marL="548640" indent="-228600" algn="l" defTabSz="914400" rtl="0" eaLnBrk="1" latinLnBrk="0" hangingPunct="1">
              <a:lnSpc>
                <a:spcPct val="90000"/>
              </a:lnSpc>
              <a:spcBef>
                <a:spcPts val="500"/>
              </a:spcBef>
              <a:buClr>
                <a:srgbClr val="000000"/>
              </a:buClr>
              <a:buFont typeface="Arial" panose="020B0604020202020204" pitchFamily="34" charset="0"/>
              <a:buChar char="•"/>
              <a:defRPr sz="1800" kern="1200">
                <a:solidFill>
                  <a:schemeClr val="tx1"/>
                </a:solidFill>
                <a:latin typeface="+mn-lt"/>
                <a:ea typeface="+mn-ea"/>
                <a:cs typeface="+mn-cs"/>
              </a:defRPr>
            </a:lvl2pPr>
            <a:lvl3pPr marL="868680" indent="-228600" algn="l" defTabSz="914400" rtl="0" eaLnBrk="1" latinLnBrk="0" hangingPunct="1">
              <a:lnSpc>
                <a:spcPct val="90000"/>
              </a:lnSpc>
              <a:spcBef>
                <a:spcPts val="500"/>
              </a:spcBef>
              <a:buClr>
                <a:srgbClr val="000000"/>
              </a:buClr>
              <a:buFont typeface="Arial" panose="020B0604020202020204" pitchFamily="34" charset="0"/>
              <a:buChar char="•"/>
              <a:defRPr sz="1600" kern="1200">
                <a:solidFill>
                  <a:schemeClr val="tx1"/>
                </a:solidFill>
                <a:latin typeface="+mn-lt"/>
                <a:ea typeface="+mn-ea"/>
                <a:cs typeface="+mn-cs"/>
              </a:defRPr>
            </a:lvl3pPr>
            <a:lvl4pPr marL="118872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4pPr>
            <a:lvl5pPr marL="150876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6pPr>
            <a:lvl7pPr marL="214884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7pPr>
            <a:lvl8pPr marL="246888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8pPr>
            <a:lvl9pPr marL="278892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400" b="1" dirty="0">
                <a:solidFill>
                  <a:schemeClr val="bg1"/>
                </a:solidFill>
              </a:rPr>
              <a:t>Rules to Avoid</a:t>
            </a:r>
          </a:p>
          <a:p>
            <a:pPr lvl="1">
              <a:spcBef>
                <a:spcPts val="1200"/>
              </a:spcBef>
              <a:buClrTx/>
            </a:pPr>
            <a:r>
              <a:rPr lang="en-US" sz="2400" dirty="0">
                <a:solidFill>
                  <a:schemeClr val="bg1"/>
                </a:solidFill>
              </a:rPr>
              <a:t>Too targeted</a:t>
            </a:r>
          </a:p>
          <a:p>
            <a:pPr lvl="1">
              <a:spcBef>
                <a:spcPts val="1200"/>
              </a:spcBef>
              <a:buClrTx/>
            </a:pPr>
            <a:r>
              <a:rPr lang="en-US" sz="2400" dirty="0">
                <a:solidFill>
                  <a:schemeClr val="bg1"/>
                </a:solidFill>
              </a:rPr>
              <a:t>Too broad</a:t>
            </a:r>
          </a:p>
          <a:p>
            <a:pPr lvl="1">
              <a:spcBef>
                <a:spcPts val="1200"/>
              </a:spcBef>
              <a:buClrTx/>
            </a:pPr>
            <a:r>
              <a:rPr lang="en-US" sz="2400" dirty="0">
                <a:solidFill>
                  <a:schemeClr val="bg1"/>
                </a:solidFill>
              </a:rPr>
              <a:t>Aimed at stopping activity unrelated to fraud</a:t>
            </a:r>
          </a:p>
          <a:p>
            <a:pPr lvl="1">
              <a:spcBef>
                <a:spcPts val="1200"/>
              </a:spcBef>
              <a:buClrTx/>
            </a:pPr>
            <a:r>
              <a:rPr lang="en-US" sz="2400" dirty="0">
                <a:solidFill>
                  <a:schemeClr val="bg1"/>
                </a:solidFill>
              </a:rPr>
              <a:t>Velocity or timer rules</a:t>
            </a:r>
          </a:p>
        </p:txBody>
      </p:sp>
      <p:sp>
        <p:nvSpPr>
          <p:cNvPr id="7" name="Text Placeholder 9">
            <a:extLst>
              <a:ext uri="{FF2B5EF4-FFF2-40B4-BE49-F238E27FC236}">
                <a16:creationId xmlns:a16="http://schemas.microsoft.com/office/drawing/2014/main" id="{EE68DCF3-8C50-7A17-F0D4-3A850E0D118A}"/>
              </a:ext>
            </a:extLst>
          </p:cNvPr>
          <p:cNvSpPr txBox="1">
            <a:spLocks/>
          </p:cNvSpPr>
          <p:nvPr/>
        </p:nvSpPr>
        <p:spPr>
          <a:xfrm>
            <a:off x="636261" y="3553444"/>
            <a:ext cx="7743464" cy="2042839"/>
          </a:xfrm>
          <a:prstGeom prst="rect">
            <a:avLst/>
          </a:prstGeom>
        </p:spPr>
        <p:txBody>
          <a:bodyPr/>
          <a:lstStyle>
            <a:lvl1pPr marL="228600" indent="-228600" algn="l" defTabSz="914400" rtl="0" eaLnBrk="1" latinLnBrk="0" hangingPunct="1">
              <a:lnSpc>
                <a:spcPct val="90000"/>
              </a:lnSpc>
              <a:spcBef>
                <a:spcPts val="1000"/>
              </a:spcBef>
              <a:buClr>
                <a:srgbClr val="000000"/>
              </a:buClr>
              <a:buFont typeface="Arial" panose="020B0604020202020204" pitchFamily="34" charset="0"/>
              <a:buChar char="•"/>
              <a:defRPr sz="2000" kern="1200">
                <a:solidFill>
                  <a:schemeClr val="tx1"/>
                </a:solidFill>
                <a:latin typeface="+mn-lt"/>
                <a:ea typeface="+mn-ea"/>
                <a:cs typeface="+mn-cs"/>
              </a:defRPr>
            </a:lvl1pPr>
            <a:lvl2pPr marL="548640" indent="-228600" algn="l" defTabSz="914400" rtl="0" eaLnBrk="1" latinLnBrk="0" hangingPunct="1">
              <a:lnSpc>
                <a:spcPct val="90000"/>
              </a:lnSpc>
              <a:spcBef>
                <a:spcPts val="500"/>
              </a:spcBef>
              <a:buClr>
                <a:srgbClr val="000000"/>
              </a:buClr>
              <a:buFont typeface="Arial" panose="020B0604020202020204" pitchFamily="34" charset="0"/>
              <a:buChar char="•"/>
              <a:defRPr sz="1800" kern="1200">
                <a:solidFill>
                  <a:schemeClr val="tx1"/>
                </a:solidFill>
                <a:latin typeface="+mn-lt"/>
                <a:ea typeface="+mn-ea"/>
                <a:cs typeface="+mn-cs"/>
              </a:defRPr>
            </a:lvl2pPr>
            <a:lvl3pPr marL="868680" indent="-228600" algn="l" defTabSz="914400" rtl="0" eaLnBrk="1" latinLnBrk="0" hangingPunct="1">
              <a:lnSpc>
                <a:spcPct val="90000"/>
              </a:lnSpc>
              <a:spcBef>
                <a:spcPts val="500"/>
              </a:spcBef>
              <a:buClr>
                <a:srgbClr val="000000"/>
              </a:buClr>
              <a:buFont typeface="Arial" panose="020B0604020202020204" pitchFamily="34" charset="0"/>
              <a:buChar char="•"/>
              <a:defRPr sz="1600" kern="1200">
                <a:solidFill>
                  <a:schemeClr val="tx1"/>
                </a:solidFill>
                <a:latin typeface="+mn-lt"/>
                <a:ea typeface="+mn-ea"/>
                <a:cs typeface="+mn-cs"/>
              </a:defRPr>
            </a:lvl3pPr>
            <a:lvl4pPr marL="118872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4pPr>
            <a:lvl5pPr marL="150876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6pPr>
            <a:lvl7pPr marL="214884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7pPr>
            <a:lvl8pPr marL="246888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8pPr>
            <a:lvl9pPr marL="278892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400" b="1" dirty="0">
                <a:solidFill>
                  <a:schemeClr val="bg1"/>
                </a:solidFill>
              </a:rPr>
              <a:t>Good Rules</a:t>
            </a:r>
          </a:p>
          <a:p>
            <a:pPr>
              <a:spcBef>
                <a:spcPts val="1200"/>
              </a:spcBef>
              <a:buClrTx/>
            </a:pPr>
            <a:r>
              <a:rPr lang="en-US" sz="2400" dirty="0">
                <a:solidFill>
                  <a:schemeClr val="bg1"/>
                </a:solidFill>
              </a:rPr>
              <a:t>Address a specific type of fraud that affects a large number of cards, while showing a low, projected false positive ratio</a:t>
            </a:r>
          </a:p>
          <a:p>
            <a:pPr>
              <a:spcBef>
                <a:spcPts val="1200"/>
              </a:spcBef>
              <a:buClrTx/>
            </a:pPr>
            <a:r>
              <a:rPr lang="en-US" sz="2400" dirty="0">
                <a:solidFill>
                  <a:schemeClr val="bg1"/>
                </a:solidFill>
              </a:rPr>
              <a:t>Are broad or wide-scope, only if based on actual transaction data and show a low projected false positive ratio</a:t>
            </a:r>
          </a:p>
          <a:p>
            <a:pPr>
              <a:spcBef>
                <a:spcPts val="1200"/>
              </a:spcBef>
              <a:buClrTx/>
            </a:pPr>
            <a:r>
              <a:rPr lang="en-US" sz="2400" dirty="0">
                <a:solidFill>
                  <a:schemeClr val="bg1"/>
                </a:solidFill>
              </a:rPr>
              <a:t>Use a narrow-scope to stop very specific fraud events</a:t>
            </a:r>
          </a:p>
        </p:txBody>
      </p:sp>
    </p:spTree>
    <p:extLst>
      <p:ext uri="{BB962C8B-B14F-4D97-AF65-F5344CB8AC3E}">
        <p14:creationId xmlns:p14="http://schemas.microsoft.com/office/powerpoint/2010/main" val="440872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9D55-707D-4DA5-95F5-5586023AE380}"/>
              </a:ext>
            </a:extLst>
          </p:cNvPr>
          <p:cNvSpPr>
            <a:spLocks noGrp="1"/>
          </p:cNvSpPr>
          <p:nvPr>
            <p:ph type="ctrTitle"/>
          </p:nvPr>
        </p:nvSpPr>
        <p:spPr>
          <a:xfrm>
            <a:off x="407796" y="1830117"/>
            <a:ext cx="5451644" cy="1904819"/>
          </a:xfrm>
        </p:spPr>
        <p:txBody>
          <a:bodyPr>
            <a:normAutofit/>
          </a:bodyPr>
          <a:lstStyle/>
          <a:p>
            <a:r>
              <a:rPr lang="en-US" dirty="0"/>
              <a:t>Tips and tricks</a:t>
            </a:r>
          </a:p>
        </p:txBody>
      </p:sp>
    </p:spTree>
    <p:extLst>
      <p:ext uri="{BB962C8B-B14F-4D97-AF65-F5344CB8AC3E}">
        <p14:creationId xmlns:p14="http://schemas.microsoft.com/office/powerpoint/2010/main" val="804843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AAD2DB-E909-912B-FEE5-73CFFA7EAE37}"/>
              </a:ext>
            </a:extLst>
          </p:cNvPr>
          <p:cNvSpPr>
            <a:spLocks noGrp="1"/>
          </p:cNvSpPr>
          <p:nvPr>
            <p:ph type="title"/>
          </p:nvPr>
        </p:nvSpPr>
        <p:spPr/>
        <p:txBody>
          <a:bodyPr/>
          <a:lstStyle/>
          <a:p>
            <a:r>
              <a:rPr lang="en-US" dirty="0"/>
              <a:t>Tips and Tricks</a:t>
            </a:r>
          </a:p>
        </p:txBody>
      </p:sp>
      <p:sp>
        <p:nvSpPr>
          <p:cNvPr id="6" name="Rectangle 5">
            <a:extLst>
              <a:ext uri="{FF2B5EF4-FFF2-40B4-BE49-F238E27FC236}">
                <a16:creationId xmlns:a16="http://schemas.microsoft.com/office/drawing/2014/main" id="{EA2306D0-EC7C-1EE2-DD29-EFA808F359D3}"/>
              </a:ext>
            </a:extLst>
          </p:cNvPr>
          <p:cNvSpPr/>
          <p:nvPr/>
        </p:nvSpPr>
        <p:spPr>
          <a:xfrm>
            <a:off x="0" y="545910"/>
            <a:ext cx="12192000" cy="6312090"/>
          </a:xfrm>
          <a:prstGeom prst="rect">
            <a:avLst/>
          </a:prstGeom>
          <a:solidFill>
            <a:srgbClr val="201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Text Placeholder 7">
            <a:extLst>
              <a:ext uri="{FF2B5EF4-FFF2-40B4-BE49-F238E27FC236}">
                <a16:creationId xmlns:a16="http://schemas.microsoft.com/office/drawing/2014/main" id="{4F785363-9BC7-C27D-755C-19E60647A995}"/>
              </a:ext>
            </a:extLst>
          </p:cNvPr>
          <p:cNvSpPr txBox="1">
            <a:spLocks/>
          </p:cNvSpPr>
          <p:nvPr/>
        </p:nvSpPr>
        <p:spPr>
          <a:xfrm>
            <a:off x="451633" y="1039790"/>
            <a:ext cx="6742176" cy="2060509"/>
          </a:xfrm>
          <a:prstGeom prst="rect">
            <a:avLst/>
          </a:prstGeom>
        </p:spPr>
        <p:txBody>
          <a:bodyPr/>
          <a:lstStyle>
            <a:lvl1pPr marL="228600" indent="-228600" algn="l" defTabSz="914400" rtl="0" eaLnBrk="1" latinLnBrk="0" hangingPunct="1">
              <a:lnSpc>
                <a:spcPct val="90000"/>
              </a:lnSpc>
              <a:spcBef>
                <a:spcPts val="1000"/>
              </a:spcBef>
              <a:buClr>
                <a:srgbClr val="000000"/>
              </a:buClr>
              <a:buFont typeface="Arial" panose="020B0604020202020204" pitchFamily="34" charset="0"/>
              <a:buChar char="•"/>
              <a:defRPr sz="2000" kern="1200">
                <a:solidFill>
                  <a:schemeClr val="tx1"/>
                </a:solidFill>
                <a:latin typeface="+mn-lt"/>
                <a:ea typeface="+mn-ea"/>
                <a:cs typeface="+mn-cs"/>
              </a:defRPr>
            </a:lvl1pPr>
            <a:lvl2pPr marL="548640" indent="-228600" algn="l" defTabSz="914400" rtl="0" eaLnBrk="1" latinLnBrk="0" hangingPunct="1">
              <a:lnSpc>
                <a:spcPct val="90000"/>
              </a:lnSpc>
              <a:spcBef>
                <a:spcPts val="500"/>
              </a:spcBef>
              <a:buClr>
                <a:srgbClr val="000000"/>
              </a:buClr>
              <a:buFont typeface="Arial" panose="020B0604020202020204" pitchFamily="34" charset="0"/>
              <a:buChar char="•"/>
              <a:defRPr sz="1800" kern="1200">
                <a:solidFill>
                  <a:schemeClr val="tx1"/>
                </a:solidFill>
                <a:latin typeface="+mn-lt"/>
                <a:ea typeface="+mn-ea"/>
                <a:cs typeface="+mn-cs"/>
              </a:defRPr>
            </a:lvl2pPr>
            <a:lvl3pPr marL="868680" indent="-228600" algn="l" defTabSz="914400" rtl="0" eaLnBrk="1" latinLnBrk="0" hangingPunct="1">
              <a:lnSpc>
                <a:spcPct val="90000"/>
              </a:lnSpc>
              <a:spcBef>
                <a:spcPts val="500"/>
              </a:spcBef>
              <a:buClr>
                <a:srgbClr val="000000"/>
              </a:buClr>
              <a:buFont typeface="Arial" panose="020B0604020202020204" pitchFamily="34" charset="0"/>
              <a:buChar char="•"/>
              <a:defRPr sz="1600" kern="1200">
                <a:solidFill>
                  <a:schemeClr val="tx1"/>
                </a:solidFill>
                <a:latin typeface="+mn-lt"/>
                <a:ea typeface="+mn-ea"/>
                <a:cs typeface="+mn-cs"/>
              </a:defRPr>
            </a:lvl3pPr>
            <a:lvl4pPr marL="118872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4pPr>
            <a:lvl5pPr marL="150876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6pPr>
            <a:lvl7pPr marL="214884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7pPr>
            <a:lvl8pPr marL="246888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8pPr>
            <a:lvl9pPr marL="278892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9pPr>
          </a:lstStyle>
          <a:p>
            <a:pPr lvl="1">
              <a:spcBef>
                <a:spcPts val="1200"/>
              </a:spcBef>
              <a:buClrTx/>
            </a:pPr>
            <a:r>
              <a:rPr lang="en-US" sz="2400" dirty="0">
                <a:solidFill>
                  <a:schemeClr val="bg1"/>
                </a:solidFill>
              </a:rPr>
              <a:t>Require random or complex passwords for cardholders</a:t>
            </a:r>
          </a:p>
          <a:p>
            <a:pPr lvl="1">
              <a:spcBef>
                <a:spcPts val="1200"/>
              </a:spcBef>
              <a:buClrTx/>
            </a:pPr>
            <a:r>
              <a:rPr lang="en-US" sz="2400" dirty="0">
                <a:solidFill>
                  <a:schemeClr val="bg1"/>
                </a:solidFill>
              </a:rPr>
              <a:t>When in doubt – call back</a:t>
            </a:r>
          </a:p>
          <a:p>
            <a:pPr lvl="1">
              <a:spcBef>
                <a:spcPts val="1200"/>
              </a:spcBef>
              <a:buClrTx/>
            </a:pPr>
            <a:r>
              <a:rPr lang="en-US" sz="2400" dirty="0">
                <a:solidFill>
                  <a:schemeClr val="bg1"/>
                </a:solidFill>
              </a:rPr>
              <a:t>Randomize card numbers and expiration dates</a:t>
            </a:r>
          </a:p>
          <a:p>
            <a:pPr lvl="1">
              <a:spcBef>
                <a:spcPts val="1200"/>
              </a:spcBef>
              <a:buClrTx/>
            </a:pPr>
            <a:r>
              <a:rPr lang="en-US" sz="2400" dirty="0">
                <a:solidFill>
                  <a:schemeClr val="bg1"/>
                </a:solidFill>
              </a:rPr>
              <a:t>Monitoring</a:t>
            </a:r>
          </a:p>
          <a:p>
            <a:pPr lvl="2">
              <a:spcBef>
                <a:spcPts val="1200"/>
              </a:spcBef>
              <a:buClrTx/>
            </a:pPr>
            <a:r>
              <a:rPr lang="en-US" sz="2200" dirty="0">
                <a:solidFill>
                  <a:schemeClr val="bg1"/>
                </a:solidFill>
              </a:rPr>
              <a:t>Increased denials for invalid expiration date, invalid CVV in short time periods</a:t>
            </a:r>
          </a:p>
          <a:p>
            <a:pPr lvl="1">
              <a:spcBef>
                <a:spcPts val="1200"/>
              </a:spcBef>
              <a:buClrTx/>
            </a:pPr>
            <a:r>
              <a:rPr lang="en-US" sz="2400" dirty="0">
                <a:solidFill>
                  <a:schemeClr val="bg1"/>
                </a:solidFill>
              </a:rPr>
              <a:t>Setting transaction limits</a:t>
            </a:r>
          </a:p>
          <a:p>
            <a:pPr lvl="2">
              <a:spcBef>
                <a:spcPts val="1200"/>
              </a:spcBef>
              <a:buClrTx/>
            </a:pPr>
            <a:r>
              <a:rPr lang="en-US" sz="2200" dirty="0">
                <a:solidFill>
                  <a:schemeClr val="bg1"/>
                </a:solidFill>
              </a:rPr>
              <a:t>Daily spend</a:t>
            </a:r>
          </a:p>
          <a:p>
            <a:pPr lvl="2">
              <a:spcBef>
                <a:spcPts val="1200"/>
              </a:spcBef>
              <a:buClrTx/>
            </a:pPr>
            <a:r>
              <a:rPr lang="en-US" sz="2200" dirty="0">
                <a:solidFill>
                  <a:schemeClr val="bg1"/>
                </a:solidFill>
              </a:rPr>
              <a:t>Velocity</a:t>
            </a:r>
          </a:p>
          <a:p>
            <a:pPr lvl="2">
              <a:spcBef>
                <a:spcPts val="1200"/>
              </a:spcBef>
              <a:buClrTx/>
            </a:pPr>
            <a:r>
              <a:rPr lang="en-US" sz="2200" dirty="0">
                <a:solidFill>
                  <a:schemeClr val="bg1"/>
                </a:solidFill>
              </a:rPr>
              <a:t>Staff authority</a:t>
            </a:r>
          </a:p>
          <a:p>
            <a:pPr lvl="1">
              <a:spcBef>
                <a:spcPts val="1200"/>
              </a:spcBef>
              <a:buClrTx/>
            </a:pPr>
            <a:r>
              <a:rPr lang="en-US" sz="2400" dirty="0">
                <a:solidFill>
                  <a:schemeClr val="bg1"/>
                </a:solidFill>
              </a:rPr>
              <a:t>Educate, educate, educate</a:t>
            </a:r>
          </a:p>
          <a:p>
            <a:pPr lvl="1">
              <a:spcBef>
                <a:spcPts val="1200"/>
              </a:spcBef>
              <a:buClrTx/>
            </a:pPr>
            <a:endParaRPr lang="en-US" sz="2400" dirty="0">
              <a:solidFill>
                <a:schemeClr val="bg1"/>
              </a:solidFill>
            </a:endParaRPr>
          </a:p>
          <a:p>
            <a:pPr lvl="2">
              <a:spcBef>
                <a:spcPts val="1200"/>
              </a:spcBef>
              <a:buClrTx/>
            </a:pPr>
            <a:endParaRPr lang="en-US" sz="2200" dirty="0">
              <a:solidFill>
                <a:schemeClr val="bg1"/>
              </a:solidFill>
            </a:endParaRPr>
          </a:p>
        </p:txBody>
      </p:sp>
    </p:spTree>
    <p:extLst>
      <p:ext uri="{BB962C8B-B14F-4D97-AF65-F5344CB8AC3E}">
        <p14:creationId xmlns:p14="http://schemas.microsoft.com/office/powerpoint/2010/main" val="19055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9D55-707D-4DA5-95F5-5586023AE380}"/>
              </a:ext>
            </a:extLst>
          </p:cNvPr>
          <p:cNvSpPr>
            <a:spLocks noGrp="1"/>
          </p:cNvSpPr>
          <p:nvPr>
            <p:ph type="ctrTitle"/>
          </p:nvPr>
        </p:nvSpPr>
        <p:spPr>
          <a:xfrm>
            <a:off x="548822" y="2626238"/>
            <a:ext cx="5230368" cy="1280160"/>
          </a:xfrm>
        </p:spPr>
        <p:txBody>
          <a:bodyPr/>
          <a:lstStyle/>
          <a:p>
            <a:r>
              <a:rPr lang="en-US" dirty="0"/>
              <a:t>Fraud stats</a:t>
            </a:r>
          </a:p>
        </p:txBody>
      </p:sp>
    </p:spTree>
    <p:extLst>
      <p:ext uri="{BB962C8B-B14F-4D97-AF65-F5344CB8AC3E}">
        <p14:creationId xmlns:p14="http://schemas.microsoft.com/office/powerpoint/2010/main" val="3576253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5161118-2A92-E7E1-FB51-771AB8354F4A}"/>
              </a:ext>
            </a:extLst>
          </p:cNvPr>
          <p:cNvSpPr>
            <a:spLocks noGrp="1"/>
          </p:cNvSpPr>
          <p:nvPr>
            <p:ph idx="1"/>
          </p:nvPr>
        </p:nvSpPr>
        <p:spPr>
          <a:xfrm>
            <a:off x="1050925" y="1716088"/>
            <a:ext cx="10260013" cy="3998912"/>
          </a:xfrm>
        </p:spPr>
        <p:txBody>
          <a:bodyPr anchor="ctr"/>
          <a:lstStyle/>
          <a:p>
            <a:pPr algn="ctr"/>
            <a:r>
              <a:rPr lang="en-US" dirty="0"/>
              <a:t>Additional thoughts and questions…..</a:t>
            </a:r>
          </a:p>
        </p:txBody>
      </p:sp>
    </p:spTree>
    <p:extLst>
      <p:ext uri="{BB962C8B-B14F-4D97-AF65-F5344CB8AC3E}">
        <p14:creationId xmlns:p14="http://schemas.microsoft.com/office/powerpoint/2010/main" val="2587026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89F7F7-858F-33A6-14ED-ADA01447E716}"/>
              </a:ext>
            </a:extLst>
          </p:cNvPr>
          <p:cNvSpPr/>
          <p:nvPr/>
        </p:nvSpPr>
        <p:spPr>
          <a:xfrm>
            <a:off x="607263" y="2544113"/>
            <a:ext cx="3128664" cy="268279"/>
          </a:xfrm>
          <a:prstGeom prst="rect">
            <a:avLst/>
          </a:prstGeom>
          <a:ln>
            <a:noFill/>
          </a:ln>
        </p:spPr>
        <p:txBody>
          <a:bodyPr wrap="square" lIns="0" tIns="0" rIns="0" bIns="0" anchor="ctr">
            <a:spAutoFit/>
          </a:bodyPr>
          <a:lstStyle/>
          <a:p>
            <a:pPr algn="ctr">
              <a:lnSpc>
                <a:spcPct val="120000"/>
              </a:lnSpc>
              <a:spcBef>
                <a:spcPts val="300"/>
              </a:spcBef>
              <a:spcAft>
                <a:spcPts val="300"/>
              </a:spcAft>
            </a:pPr>
            <a:r>
              <a:rPr lang="en-US" sz="1600" b="1" dirty="0">
                <a:solidFill>
                  <a:schemeClr val="bg1"/>
                </a:solidFill>
              </a:rPr>
              <a:t>Before the Transaction</a:t>
            </a:r>
            <a:endParaRPr lang="en-US" sz="1600" dirty="0">
              <a:solidFill>
                <a:schemeClr val="bg1"/>
              </a:solidFill>
              <a:cs typeface="Arial" panose="020B0604020202020204"/>
            </a:endParaRPr>
          </a:p>
        </p:txBody>
      </p:sp>
      <p:sp>
        <p:nvSpPr>
          <p:cNvPr id="9" name="Rectangle 8">
            <a:extLst>
              <a:ext uri="{FF2B5EF4-FFF2-40B4-BE49-F238E27FC236}">
                <a16:creationId xmlns:a16="http://schemas.microsoft.com/office/drawing/2014/main" id="{FC1F0218-FE9B-FE79-B2AF-09725F9017B8}"/>
              </a:ext>
            </a:extLst>
          </p:cNvPr>
          <p:cNvSpPr/>
          <p:nvPr/>
        </p:nvSpPr>
        <p:spPr>
          <a:xfrm>
            <a:off x="4455607" y="2544113"/>
            <a:ext cx="3412527" cy="268279"/>
          </a:xfrm>
          <a:prstGeom prst="rect">
            <a:avLst/>
          </a:prstGeom>
          <a:ln>
            <a:noFill/>
          </a:ln>
        </p:spPr>
        <p:txBody>
          <a:bodyPr wrap="square" lIns="0" tIns="0" rIns="0" bIns="0" anchor="ctr">
            <a:spAutoFit/>
          </a:bodyPr>
          <a:lstStyle/>
          <a:p>
            <a:pPr algn="ctr">
              <a:lnSpc>
                <a:spcPct val="120000"/>
              </a:lnSpc>
              <a:spcBef>
                <a:spcPts val="300"/>
              </a:spcBef>
              <a:spcAft>
                <a:spcPts val="300"/>
              </a:spcAft>
            </a:pPr>
            <a:r>
              <a:rPr lang="en-US" sz="1600" b="1" dirty="0">
                <a:solidFill>
                  <a:schemeClr val="bg1"/>
                </a:solidFill>
              </a:rPr>
              <a:t>During the Transaction</a:t>
            </a:r>
            <a:endParaRPr lang="en-US" sz="1600" dirty="0">
              <a:solidFill>
                <a:schemeClr val="bg1"/>
              </a:solidFill>
              <a:cs typeface="Arial" panose="020B0604020202020204"/>
            </a:endParaRPr>
          </a:p>
        </p:txBody>
      </p:sp>
      <p:sp>
        <p:nvSpPr>
          <p:cNvPr id="10" name="Rectangle 9">
            <a:extLst>
              <a:ext uri="{FF2B5EF4-FFF2-40B4-BE49-F238E27FC236}">
                <a16:creationId xmlns:a16="http://schemas.microsoft.com/office/drawing/2014/main" id="{02C66526-CDF7-55CA-BE59-A704F5A88FB3}"/>
              </a:ext>
            </a:extLst>
          </p:cNvPr>
          <p:cNvSpPr/>
          <p:nvPr/>
        </p:nvSpPr>
        <p:spPr>
          <a:xfrm>
            <a:off x="8519608" y="2544113"/>
            <a:ext cx="3051910" cy="268279"/>
          </a:xfrm>
          <a:prstGeom prst="rect">
            <a:avLst/>
          </a:prstGeom>
          <a:ln>
            <a:noFill/>
          </a:ln>
        </p:spPr>
        <p:txBody>
          <a:bodyPr wrap="square" lIns="0" tIns="0" rIns="0" bIns="0" anchor="ctr">
            <a:spAutoFit/>
          </a:bodyPr>
          <a:lstStyle/>
          <a:p>
            <a:pPr algn="ctr">
              <a:lnSpc>
                <a:spcPct val="120000"/>
              </a:lnSpc>
              <a:spcBef>
                <a:spcPts val="300"/>
              </a:spcBef>
              <a:spcAft>
                <a:spcPts val="300"/>
              </a:spcAft>
            </a:pPr>
            <a:r>
              <a:rPr lang="en-US" sz="1600" b="1" dirty="0">
                <a:solidFill>
                  <a:schemeClr val="bg1"/>
                </a:solidFill>
              </a:rPr>
              <a:t>After the Transaction</a:t>
            </a:r>
            <a:endParaRPr lang="en-US" sz="1600" dirty="0">
              <a:solidFill>
                <a:schemeClr val="bg1"/>
              </a:solidFill>
              <a:cs typeface="Arial" panose="020B0604020202020204"/>
            </a:endParaRPr>
          </a:p>
        </p:txBody>
      </p:sp>
      <p:sp>
        <p:nvSpPr>
          <p:cNvPr id="11" name="Rectangle 10">
            <a:extLst>
              <a:ext uri="{FF2B5EF4-FFF2-40B4-BE49-F238E27FC236}">
                <a16:creationId xmlns:a16="http://schemas.microsoft.com/office/drawing/2014/main" id="{AE0934EC-68D5-C059-7F6D-F40FC9D36C64}"/>
              </a:ext>
            </a:extLst>
          </p:cNvPr>
          <p:cNvSpPr/>
          <p:nvPr/>
        </p:nvSpPr>
        <p:spPr>
          <a:xfrm>
            <a:off x="0" y="571372"/>
            <a:ext cx="12192000" cy="6312090"/>
          </a:xfrm>
          <a:prstGeom prst="rect">
            <a:avLst/>
          </a:prstGeom>
          <a:solidFill>
            <a:srgbClr val="201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Rectangle 1">
            <a:extLst>
              <a:ext uri="{FF2B5EF4-FFF2-40B4-BE49-F238E27FC236}">
                <a16:creationId xmlns:a16="http://schemas.microsoft.com/office/drawing/2014/main" id="{CE3DFEC7-54DB-AE55-4C99-BC72307C9B76}"/>
              </a:ext>
            </a:extLst>
          </p:cNvPr>
          <p:cNvSpPr/>
          <p:nvPr/>
        </p:nvSpPr>
        <p:spPr>
          <a:xfrm>
            <a:off x="434771" y="309772"/>
            <a:ext cx="11841883" cy="535531"/>
          </a:xfrm>
          <a:prstGeom prst="rect">
            <a:avLst/>
          </a:prstGeom>
        </p:spPr>
        <p:txBody>
          <a:bodyPr wrap="square">
            <a:spAutoFit/>
          </a:bodyPr>
          <a:lstStyle/>
          <a:p>
            <a:pPr defTabSz="457200">
              <a:lnSpc>
                <a:spcPct val="90000"/>
              </a:lnSpc>
            </a:pPr>
            <a:r>
              <a:rPr lang="en-US" sz="3200" dirty="0">
                <a:solidFill>
                  <a:prstClr val="white"/>
                </a:solidFill>
                <a:latin typeface="+mj-lt"/>
                <a:cs typeface="Arial" panose="020B0604020202020204" pitchFamily="34" charset="0"/>
              </a:rPr>
              <a:t>New Threats Are Emerging Every Day</a:t>
            </a:r>
          </a:p>
        </p:txBody>
      </p:sp>
      <p:sp>
        <p:nvSpPr>
          <p:cNvPr id="3" name="TextBox 2">
            <a:extLst>
              <a:ext uri="{FF2B5EF4-FFF2-40B4-BE49-F238E27FC236}">
                <a16:creationId xmlns:a16="http://schemas.microsoft.com/office/drawing/2014/main" id="{E4000EA4-9AAC-A1AF-0943-164402C1E940}"/>
              </a:ext>
            </a:extLst>
          </p:cNvPr>
          <p:cNvSpPr txBox="1"/>
          <p:nvPr/>
        </p:nvSpPr>
        <p:spPr>
          <a:xfrm>
            <a:off x="397258" y="865831"/>
            <a:ext cx="11220837" cy="424732"/>
          </a:xfrm>
          <a:prstGeom prst="rect">
            <a:avLst/>
          </a:prstGeom>
          <a:noFill/>
        </p:spPr>
        <p:txBody>
          <a:bodyPr wrap="square" rtlCol="0">
            <a:spAutoFit/>
          </a:bodyPr>
          <a:lstStyle/>
          <a:p>
            <a:pPr>
              <a:lnSpc>
                <a:spcPct val="90000"/>
              </a:lnSpc>
            </a:pPr>
            <a:r>
              <a:rPr lang="en-US" sz="2400" dirty="0">
                <a:solidFill>
                  <a:schemeClr val="bg1"/>
                </a:solidFill>
              </a:rPr>
              <a:t>Fraud is costly and complex than ever with no slow down in sight</a:t>
            </a:r>
          </a:p>
        </p:txBody>
      </p:sp>
      <p:cxnSp>
        <p:nvCxnSpPr>
          <p:cNvPr id="4" name="Straight Connector 3">
            <a:extLst>
              <a:ext uri="{FF2B5EF4-FFF2-40B4-BE49-F238E27FC236}">
                <a16:creationId xmlns:a16="http://schemas.microsoft.com/office/drawing/2014/main" id="{AED556C0-6A6D-EA16-2353-49F55EE43206}"/>
              </a:ext>
            </a:extLst>
          </p:cNvPr>
          <p:cNvCxnSpPr>
            <a:cxnSpLocks/>
          </p:cNvCxnSpPr>
          <p:nvPr/>
        </p:nvCxnSpPr>
        <p:spPr>
          <a:xfrm>
            <a:off x="597529" y="3650280"/>
            <a:ext cx="11020566" cy="90613"/>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0F60521-FE3C-7C6A-C413-E147E4CCBFEF}"/>
              </a:ext>
            </a:extLst>
          </p:cNvPr>
          <p:cNvCxnSpPr/>
          <p:nvPr/>
        </p:nvCxnSpPr>
        <p:spPr>
          <a:xfrm>
            <a:off x="3675707" y="2079047"/>
            <a:ext cx="0" cy="1447767"/>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D3D82E1-0DDD-392C-7029-CF5A800CDFD0}"/>
              </a:ext>
            </a:extLst>
          </p:cNvPr>
          <p:cNvCxnSpPr/>
          <p:nvPr/>
        </p:nvCxnSpPr>
        <p:spPr>
          <a:xfrm>
            <a:off x="8001550" y="2079046"/>
            <a:ext cx="0" cy="1447767"/>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7A66A0-F8C6-6345-1FC6-437C6C7CE90F}"/>
              </a:ext>
            </a:extLst>
          </p:cNvPr>
          <p:cNvCxnSpPr/>
          <p:nvPr/>
        </p:nvCxnSpPr>
        <p:spPr>
          <a:xfrm>
            <a:off x="3123445" y="3852017"/>
            <a:ext cx="0" cy="1447767"/>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689A9CF-A157-9F9F-FEEE-D9DA10CF7347}"/>
              </a:ext>
            </a:extLst>
          </p:cNvPr>
          <p:cNvCxnSpPr/>
          <p:nvPr/>
        </p:nvCxnSpPr>
        <p:spPr>
          <a:xfrm>
            <a:off x="6967687" y="3852017"/>
            <a:ext cx="0" cy="1447767"/>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3E25410A-BB39-C503-4D0C-3A25CB955F63}"/>
              </a:ext>
            </a:extLst>
          </p:cNvPr>
          <p:cNvSpPr/>
          <p:nvPr/>
        </p:nvSpPr>
        <p:spPr>
          <a:xfrm>
            <a:off x="863859" y="2364034"/>
            <a:ext cx="2395831" cy="1015663"/>
          </a:xfrm>
          <a:prstGeom prst="rect">
            <a:avLst/>
          </a:prstGeom>
        </p:spPr>
        <p:txBody>
          <a:bodyPr wrap="square">
            <a:spAutoFit/>
          </a:bodyPr>
          <a:lstStyle/>
          <a:p>
            <a:pPr defTabSz="305867"/>
            <a:r>
              <a:rPr lang="en-US" sz="2800" dirty="0">
                <a:solidFill>
                  <a:schemeClr val="accent6">
                    <a:lumMod val="75000"/>
                  </a:schemeClr>
                </a:solidFill>
                <a:ea typeface="Arial" charset="0"/>
                <a:cs typeface="Arial" charset="0"/>
              </a:rPr>
              <a:t>$6 Billion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Annual cost to lenders due to synthetic IDs</a:t>
            </a:r>
            <a:endParaRPr kumimoji="0" lang="en-US" sz="1600" b="0"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endParaRPr>
          </a:p>
        </p:txBody>
      </p:sp>
      <p:sp>
        <p:nvSpPr>
          <p:cNvPr id="35" name="Rectangle 34">
            <a:extLst>
              <a:ext uri="{FF2B5EF4-FFF2-40B4-BE49-F238E27FC236}">
                <a16:creationId xmlns:a16="http://schemas.microsoft.com/office/drawing/2014/main" id="{C8B0F682-67E4-901A-9865-09CD1849530D}"/>
              </a:ext>
            </a:extLst>
          </p:cNvPr>
          <p:cNvSpPr/>
          <p:nvPr/>
        </p:nvSpPr>
        <p:spPr>
          <a:xfrm>
            <a:off x="4530448" y="2364034"/>
            <a:ext cx="2798233" cy="1015663"/>
          </a:xfrm>
          <a:prstGeom prst="rect">
            <a:avLst/>
          </a:prstGeom>
        </p:spPr>
        <p:txBody>
          <a:bodyPr wrap="square">
            <a:spAutoFit/>
          </a:bodyPr>
          <a:lstStyle/>
          <a:p>
            <a:pPr defTabSz="305867"/>
            <a:r>
              <a:rPr lang="en-US" sz="2800" dirty="0">
                <a:solidFill>
                  <a:schemeClr val="accent6">
                    <a:lumMod val="75000"/>
                  </a:schemeClr>
                </a:solidFill>
                <a:ea typeface="Arial" charset="0"/>
                <a:cs typeface="Arial" charset="0"/>
              </a:rPr>
              <a:t>$56 Billion</a:t>
            </a:r>
          </a:p>
          <a:p>
            <a:pPr defTabSz="305867"/>
            <a:r>
              <a:rPr lang="en-US" sz="1600" dirty="0">
                <a:solidFill>
                  <a:schemeClr val="bg1"/>
                </a:solidFill>
                <a:ea typeface="Arial" charset="0"/>
                <a:cs typeface="Arial" charset="0"/>
              </a:rPr>
              <a:t>Reported identity fraud across 49 million consumers</a:t>
            </a:r>
          </a:p>
        </p:txBody>
      </p:sp>
      <p:sp>
        <p:nvSpPr>
          <p:cNvPr id="36" name="Rectangle 35">
            <a:extLst>
              <a:ext uri="{FF2B5EF4-FFF2-40B4-BE49-F238E27FC236}">
                <a16:creationId xmlns:a16="http://schemas.microsoft.com/office/drawing/2014/main" id="{33BFF6D4-4A6E-8DEA-C0AF-5DF3CA2994BC}"/>
              </a:ext>
            </a:extLst>
          </p:cNvPr>
          <p:cNvSpPr/>
          <p:nvPr/>
        </p:nvSpPr>
        <p:spPr>
          <a:xfrm>
            <a:off x="8611251" y="2364034"/>
            <a:ext cx="2908661" cy="966418"/>
          </a:xfrm>
          <a:prstGeom prst="rect">
            <a:avLst/>
          </a:prstGeom>
        </p:spPr>
        <p:txBody>
          <a:bodyPr wrap="square">
            <a:spAutoFit/>
          </a:bodyPr>
          <a:lstStyle/>
          <a:p>
            <a:pPr defTabSz="305867"/>
            <a:r>
              <a:rPr lang="en-US" sz="2800" dirty="0">
                <a:solidFill>
                  <a:schemeClr val="accent6">
                    <a:lumMod val="75000"/>
                  </a:schemeClr>
                </a:solidFill>
              </a:rPr>
              <a:t>80%</a:t>
            </a:r>
          </a:p>
          <a:p>
            <a:pPr marL="0" marR="0" lvl="0" indent="0" algn="l" defTabSz="400050" rtl="0" eaLnBrk="1" fontAlgn="auto" latinLnBrk="0" hangingPunct="1">
              <a:lnSpc>
                <a:spcPct val="90000"/>
              </a:lnSpc>
              <a:spcBef>
                <a:spcPts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of financial crime schemes are driven by organized crime</a:t>
            </a:r>
            <a:endParaRPr kumimoji="0" lang="en-CA"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36">
            <a:extLst>
              <a:ext uri="{FF2B5EF4-FFF2-40B4-BE49-F238E27FC236}">
                <a16:creationId xmlns:a16="http://schemas.microsoft.com/office/drawing/2014/main" id="{1786965C-B64F-77FD-C043-2EF6704F3E3C}"/>
              </a:ext>
            </a:extLst>
          </p:cNvPr>
          <p:cNvSpPr/>
          <p:nvPr/>
        </p:nvSpPr>
        <p:spPr>
          <a:xfrm>
            <a:off x="852047" y="4099312"/>
            <a:ext cx="2705965" cy="966418"/>
          </a:xfrm>
          <a:prstGeom prst="rect">
            <a:avLst/>
          </a:prstGeom>
        </p:spPr>
        <p:txBody>
          <a:bodyPr wrap="square">
            <a:spAutoFit/>
          </a:bodyPr>
          <a:lstStyle/>
          <a:p>
            <a:pPr defTabSz="305867"/>
            <a:r>
              <a:rPr lang="en-US" sz="2800" dirty="0">
                <a:solidFill>
                  <a:schemeClr val="accent6">
                    <a:lumMod val="75000"/>
                  </a:schemeClr>
                </a:solidFill>
                <a:ea typeface="Arial" charset="0"/>
                <a:cs typeface="Arial" charset="0"/>
              </a:rPr>
              <a:t>$6 Trillion</a:t>
            </a:r>
          </a:p>
          <a:p>
            <a:pPr marL="0" marR="0" lvl="0" indent="0" algn="l" defTabSz="400050" rtl="0" eaLnBrk="1" fontAlgn="auto" latinLnBrk="0" hangingPunct="1">
              <a:lnSpc>
                <a:spcPct val="90000"/>
              </a:lnSpc>
              <a:spcBef>
                <a:spcPts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Cybercrime damage annually</a:t>
            </a:r>
            <a:endParaRPr lang="en-US" sz="2800" dirty="0">
              <a:solidFill>
                <a:srgbClr val="FF6600"/>
              </a:solidFill>
              <a:ea typeface="Arial" charset="0"/>
              <a:cs typeface="Arial" charset="0"/>
            </a:endParaRPr>
          </a:p>
        </p:txBody>
      </p:sp>
      <p:sp>
        <p:nvSpPr>
          <p:cNvPr id="38" name="Rectangle 37">
            <a:extLst>
              <a:ext uri="{FF2B5EF4-FFF2-40B4-BE49-F238E27FC236}">
                <a16:creationId xmlns:a16="http://schemas.microsoft.com/office/drawing/2014/main" id="{9D59C7E3-88D1-2F94-850F-D9A7C047FB6A}"/>
              </a:ext>
            </a:extLst>
          </p:cNvPr>
          <p:cNvSpPr/>
          <p:nvPr/>
        </p:nvSpPr>
        <p:spPr>
          <a:xfrm>
            <a:off x="3894432" y="4099312"/>
            <a:ext cx="2740407" cy="1015663"/>
          </a:xfrm>
          <a:prstGeom prst="rect">
            <a:avLst/>
          </a:prstGeom>
        </p:spPr>
        <p:txBody>
          <a:bodyPr wrap="square">
            <a:spAutoFit/>
          </a:bodyPr>
          <a:lstStyle/>
          <a:p>
            <a:pPr defTabSz="305867"/>
            <a:r>
              <a:rPr lang="en-US" sz="2800" dirty="0">
                <a:solidFill>
                  <a:schemeClr val="accent6">
                    <a:lumMod val="75000"/>
                  </a:schemeClr>
                </a:solidFill>
                <a:ea typeface="Arial" charset="0"/>
                <a:cs typeface="Arial" charset="0"/>
              </a:rPr>
              <a:t>$382 Million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Fraud linked to COVID in the United States</a:t>
            </a:r>
          </a:p>
        </p:txBody>
      </p:sp>
      <p:sp>
        <p:nvSpPr>
          <p:cNvPr id="39" name="Rectangle 38">
            <a:extLst>
              <a:ext uri="{FF2B5EF4-FFF2-40B4-BE49-F238E27FC236}">
                <a16:creationId xmlns:a16="http://schemas.microsoft.com/office/drawing/2014/main" id="{3D08BD1E-0698-31D1-69E1-15BDFFB18CBE}"/>
              </a:ext>
            </a:extLst>
          </p:cNvPr>
          <p:cNvSpPr/>
          <p:nvPr/>
        </p:nvSpPr>
        <p:spPr>
          <a:xfrm>
            <a:off x="7479526" y="4099312"/>
            <a:ext cx="2349146" cy="966418"/>
          </a:xfrm>
          <a:prstGeom prst="rect">
            <a:avLst/>
          </a:prstGeom>
        </p:spPr>
        <p:txBody>
          <a:bodyPr wrap="square">
            <a:spAutoFit/>
          </a:bodyPr>
          <a:lstStyle/>
          <a:p>
            <a:pPr defTabSz="305867"/>
            <a:r>
              <a:rPr lang="en-US" sz="2800" dirty="0">
                <a:solidFill>
                  <a:schemeClr val="accent6">
                    <a:lumMod val="75000"/>
                  </a:schemeClr>
                </a:solidFill>
                <a:ea typeface="Arial" charset="0"/>
                <a:cs typeface="Arial" charset="0"/>
              </a:rPr>
              <a:t>4.2 Billion</a:t>
            </a:r>
          </a:p>
          <a:p>
            <a:pPr marL="0" marR="0" lvl="0" indent="0" algn="l" defTabSz="400050" rtl="0" eaLnBrk="1" fontAlgn="auto" latinLnBrk="0" hangingPunct="1">
              <a:lnSpc>
                <a:spcPct val="90000"/>
              </a:lnSpc>
              <a:spcBef>
                <a:spcPts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Records breached in the past year</a:t>
            </a:r>
            <a:endParaRPr kumimoji="0" lang="en-CA"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96032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BB4FA9-FE4B-7B69-9C02-BE9CD01617D8}"/>
              </a:ext>
            </a:extLst>
          </p:cNvPr>
          <p:cNvSpPr>
            <a:spLocks noGrp="1"/>
          </p:cNvSpPr>
          <p:nvPr>
            <p:ph type="title"/>
          </p:nvPr>
        </p:nvSpPr>
        <p:spPr/>
        <p:txBody>
          <a:bodyPr/>
          <a:lstStyle/>
          <a:p>
            <a:r>
              <a:rPr lang="en-US" dirty="0"/>
              <a:t>Fraud versus friction</a:t>
            </a:r>
          </a:p>
        </p:txBody>
      </p:sp>
      <p:sp>
        <p:nvSpPr>
          <p:cNvPr id="4" name="Content Placeholder 3">
            <a:extLst>
              <a:ext uri="{FF2B5EF4-FFF2-40B4-BE49-F238E27FC236}">
                <a16:creationId xmlns:a16="http://schemas.microsoft.com/office/drawing/2014/main" id="{B3606EDE-42DB-AD79-7AF9-C6FB7E02C631}"/>
              </a:ext>
            </a:extLst>
          </p:cNvPr>
          <p:cNvSpPr>
            <a:spLocks noGrp="1"/>
          </p:cNvSpPr>
          <p:nvPr>
            <p:ph idx="1"/>
          </p:nvPr>
        </p:nvSpPr>
        <p:spPr>
          <a:xfrm>
            <a:off x="0" y="1317140"/>
            <a:ext cx="6978555" cy="4223720"/>
          </a:xfrm>
          <a:prstGeom prst="rect">
            <a:avLst/>
          </a:prstGeom>
        </p:spPr>
        <p:txBody>
          <a:bodyPr wrap="square">
            <a:spAutoFit/>
          </a:bodyPr>
          <a:lstStyle/>
          <a:p>
            <a:pPr marL="457200" indent="-457200">
              <a:buFont typeface="Arial" panose="020B0604020202020204" pitchFamily="34" charset="0"/>
              <a:buChar char="•"/>
            </a:pPr>
            <a:r>
              <a:rPr lang="en-US" sz="2800" dirty="0">
                <a:solidFill>
                  <a:schemeClr val="bg1"/>
                </a:solidFill>
                <a:latin typeface="Arial" panose="020B0604020202020204" pitchFamily="34" charset="0"/>
              </a:rPr>
              <a:t>One in 6 U.S. consumers experiences a false decline</a:t>
            </a:r>
          </a:p>
          <a:p>
            <a:endParaRPr lang="en-US" sz="2800" dirty="0">
              <a:solidFill>
                <a:schemeClr val="bg1"/>
              </a:solidFill>
              <a:latin typeface="Arial" panose="020B0604020202020204" pitchFamily="34" charset="0"/>
            </a:endParaRPr>
          </a:p>
          <a:p>
            <a:pPr marL="457200" indent="-457200">
              <a:buFont typeface="Arial" panose="020B0604020202020204" pitchFamily="34" charset="0"/>
              <a:buChar char="•"/>
            </a:pPr>
            <a:r>
              <a:rPr lang="en-US" sz="2800" dirty="0">
                <a:solidFill>
                  <a:schemeClr val="bg1"/>
                </a:solidFill>
                <a:latin typeface="Arial" panose="020B0604020202020204" pitchFamily="34" charset="0"/>
              </a:rPr>
              <a:t>15% of consumers will reduce their spending with one false decline</a:t>
            </a:r>
          </a:p>
          <a:p>
            <a:endParaRPr lang="en-US" sz="2800" dirty="0">
              <a:solidFill>
                <a:schemeClr val="bg1"/>
              </a:solidFill>
              <a:latin typeface="Arial" panose="020B0604020202020204" pitchFamily="34" charset="0"/>
            </a:endParaRPr>
          </a:p>
          <a:p>
            <a:pPr marL="457200" indent="-457200">
              <a:buFont typeface="Arial" panose="020B0604020202020204" pitchFamily="34" charset="0"/>
              <a:buChar char="•"/>
            </a:pPr>
            <a:r>
              <a:rPr lang="en-US" sz="2800" dirty="0">
                <a:solidFill>
                  <a:schemeClr val="bg1"/>
                </a:solidFill>
                <a:latin typeface="Arial" panose="020B0604020202020204" pitchFamily="34" charset="0"/>
              </a:rPr>
              <a:t>20% of consumers with more than one false decline stop using that card</a:t>
            </a:r>
            <a:r>
              <a:rPr lang="en-US" sz="2800" dirty="0">
                <a:latin typeface="Arial" panose="020B0604020202020204" pitchFamily="34" charset="0"/>
              </a:rPr>
              <a:t>.</a:t>
            </a:r>
          </a:p>
          <a:p>
            <a:endParaRPr lang="en-US" sz="280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2DFD236D-49C9-EE70-C72B-5243EE407244}"/>
              </a:ext>
            </a:extLst>
          </p:cNvPr>
          <p:cNvPicPr>
            <a:picLocks noChangeAspect="1"/>
          </p:cNvPicPr>
          <p:nvPr/>
        </p:nvPicPr>
        <p:blipFill>
          <a:blip r:embed="rId2"/>
          <a:stretch>
            <a:fillRect/>
          </a:stretch>
        </p:blipFill>
        <p:spPr>
          <a:xfrm>
            <a:off x="7108214" y="591403"/>
            <a:ext cx="5081579" cy="6300716"/>
          </a:xfrm>
          <a:prstGeom prst="rect">
            <a:avLst/>
          </a:prstGeom>
        </p:spPr>
      </p:pic>
      <p:sp>
        <p:nvSpPr>
          <p:cNvPr id="2" name="Rectangle 1">
            <a:extLst>
              <a:ext uri="{FF2B5EF4-FFF2-40B4-BE49-F238E27FC236}">
                <a16:creationId xmlns:a16="http://schemas.microsoft.com/office/drawing/2014/main" id="{45090C27-98FD-5091-3ADA-0A9B95227D15}"/>
              </a:ext>
            </a:extLst>
          </p:cNvPr>
          <p:cNvSpPr/>
          <p:nvPr/>
        </p:nvSpPr>
        <p:spPr>
          <a:xfrm>
            <a:off x="0" y="571371"/>
            <a:ext cx="7108214" cy="6320747"/>
          </a:xfrm>
          <a:prstGeom prst="rect">
            <a:avLst/>
          </a:prstGeom>
          <a:solidFill>
            <a:srgbClr val="201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Content Placeholder 3">
            <a:extLst>
              <a:ext uri="{FF2B5EF4-FFF2-40B4-BE49-F238E27FC236}">
                <a16:creationId xmlns:a16="http://schemas.microsoft.com/office/drawing/2014/main" id="{7FDDB607-6365-805C-6792-D24BD6A26D7F}"/>
              </a:ext>
            </a:extLst>
          </p:cNvPr>
          <p:cNvSpPr txBox="1">
            <a:spLocks/>
          </p:cNvSpPr>
          <p:nvPr/>
        </p:nvSpPr>
        <p:spPr>
          <a:xfrm>
            <a:off x="152400" y="1469540"/>
            <a:ext cx="6978555" cy="4223720"/>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venir LT Std 35 Light" panose="020B04020202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a:solidFill>
                  <a:schemeClr val="bg1"/>
                </a:solidFill>
                <a:latin typeface="Arial" panose="020B0604020202020204" pitchFamily="34" charset="0"/>
              </a:rPr>
              <a:t>One in 6 U.S. consumers experiences a false decline</a:t>
            </a:r>
          </a:p>
          <a:p>
            <a:endParaRPr lang="en-US" sz="2800">
              <a:solidFill>
                <a:schemeClr val="bg1"/>
              </a:solidFill>
              <a:latin typeface="Arial" panose="020B0604020202020204" pitchFamily="34" charset="0"/>
            </a:endParaRPr>
          </a:p>
          <a:p>
            <a:pPr marL="457200" indent="-457200">
              <a:buFont typeface="Arial" panose="020B0604020202020204" pitchFamily="34" charset="0"/>
              <a:buChar char="•"/>
            </a:pPr>
            <a:r>
              <a:rPr lang="en-US" sz="2800">
                <a:solidFill>
                  <a:schemeClr val="bg1"/>
                </a:solidFill>
                <a:latin typeface="Arial" panose="020B0604020202020204" pitchFamily="34" charset="0"/>
              </a:rPr>
              <a:t>15% of consumers will reduce their spending with one false decline</a:t>
            </a:r>
          </a:p>
          <a:p>
            <a:endParaRPr lang="en-US" sz="2800">
              <a:solidFill>
                <a:schemeClr val="bg1"/>
              </a:solidFill>
              <a:latin typeface="Arial" panose="020B0604020202020204" pitchFamily="34" charset="0"/>
            </a:endParaRPr>
          </a:p>
          <a:p>
            <a:pPr marL="457200" indent="-457200">
              <a:buFont typeface="Arial" panose="020B0604020202020204" pitchFamily="34" charset="0"/>
              <a:buChar char="•"/>
            </a:pPr>
            <a:r>
              <a:rPr lang="en-US" sz="2800">
                <a:solidFill>
                  <a:schemeClr val="bg1"/>
                </a:solidFill>
                <a:latin typeface="Arial" panose="020B0604020202020204" pitchFamily="34" charset="0"/>
              </a:rPr>
              <a:t>20% of consumers with more than one false decline stop using that card</a:t>
            </a:r>
            <a:r>
              <a:rPr lang="en-US" sz="2800">
                <a:latin typeface="Arial" panose="020B0604020202020204" pitchFamily="34" charset="0"/>
              </a:rPr>
              <a:t>.</a:t>
            </a:r>
          </a:p>
          <a:p>
            <a:endParaRPr lang="en-US" sz="2800" dirty="0">
              <a:solidFill>
                <a:schemeClr val="bg1"/>
              </a:solidFill>
              <a:latin typeface="Arial" panose="020B0604020202020204" pitchFamily="34" charset="0"/>
            </a:endParaRPr>
          </a:p>
        </p:txBody>
      </p:sp>
    </p:spTree>
    <p:extLst>
      <p:ext uri="{BB962C8B-B14F-4D97-AF65-F5344CB8AC3E}">
        <p14:creationId xmlns:p14="http://schemas.microsoft.com/office/powerpoint/2010/main" val="4194456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9D55-707D-4DA5-95F5-5586023AE380}"/>
              </a:ext>
            </a:extLst>
          </p:cNvPr>
          <p:cNvSpPr>
            <a:spLocks noGrp="1"/>
          </p:cNvSpPr>
          <p:nvPr>
            <p:ph type="ctrTitle"/>
          </p:nvPr>
        </p:nvSpPr>
        <p:spPr>
          <a:xfrm>
            <a:off x="548822" y="2626238"/>
            <a:ext cx="5230368" cy="1280160"/>
          </a:xfrm>
        </p:spPr>
        <p:txBody>
          <a:bodyPr/>
          <a:lstStyle/>
          <a:p>
            <a:r>
              <a:rPr lang="en-US" dirty="0"/>
              <a:t>Transaction flow</a:t>
            </a:r>
          </a:p>
        </p:txBody>
      </p:sp>
    </p:spTree>
    <p:extLst>
      <p:ext uri="{BB962C8B-B14F-4D97-AF65-F5344CB8AC3E}">
        <p14:creationId xmlns:p14="http://schemas.microsoft.com/office/powerpoint/2010/main" val="114875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9C0BF-B8DE-405A-BEF9-C857E3228B86}"/>
              </a:ext>
            </a:extLst>
          </p:cNvPr>
          <p:cNvSpPr>
            <a:spLocks noGrp="1"/>
          </p:cNvSpPr>
          <p:nvPr>
            <p:ph type="title"/>
          </p:nvPr>
        </p:nvSpPr>
        <p:spPr/>
        <p:txBody>
          <a:bodyPr/>
          <a:lstStyle/>
          <a:p>
            <a:r>
              <a:rPr lang="en-US" dirty="0"/>
              <a:t>Who are the players?</a:t>
            </a:r>
          </a:p>
        </p:txBody>
      </p:sp>
      <p:sp>
        <p:nvSpPr>
          <p:cNvPr id="6" name="TextBox 5">
            <a:extLst>
              <a:ext uri="{FF2B5EF4-FFF2-40B4-BE49-F238E27FC236}">
                <a16:creationId xmlns:a16="http://schemas.microsoft.com/office/drawing/2014/main" id="{DA28B4D8-BBE9-47F1-90FD-90A86B95A0AD}"/>
              </a:ext>
            </a:extLst>
          </p:cNvPr>
          <p:cNvSpPr txBox="1"/>
          <p:nvPr/>
        </p:nvSpPr>
        <p:spPr>
          <a:xfrm>
            <a:off x="461395" y="939567"/>
            <a:ext cx="1300293" cy="369332"/>
          </a:xfrm>
          <a:prstGeom prst="rect">
            <a:avLst/>
          </a:prstGeom>
          <a:ln/>
          <a:effectLst>
            <a:outerShdw blurRad="50800" dist="38100" dir="16200000"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n w="0"/>
                <a:solidFill>
                  <a:schemeClr val="accent1"/>
                </a:solidFill>
                <a:effectLst>
                  <a:outerShdw blurRad="38100" dist="25400" dir="5400000" algn="ctr" rotWithShape="0">
                    <a:srgbClr val="6E747A">
                      <a:alpha val="43000"/>
                    </a:srgbClr>
                  </a:outerShdw>
                </a:effectLst>
              </a:rPr>
              <a:t>Consumer</a:t>
            </a:r>
          </a:p>
        </p:txBody>
      </p:sp>
      <p:sp>
        <p:nvSpPr>
          <p:cNvPr id="7" name="TextBox 6">
            <a:extLst>
              <a:ext uri="{FF2B5EF4-FFF2-40B4-BE49-F238E27FC236}">
                <a16:creationId xmlns:a16="http://schemas.microsoft.com/office/drawing/2014/main" id="{F3422135-A670-46D3-88EC-6608B4C0E049}"/>
              </a:ext>
            </a:extLst>
          </p:cNvPr>
          <p:cNvSpPr txBox="1"/>
          <p:nvPr/>
        </p:nvSpPr>
        <p:spPr>
          <a:xfrm>
            <a:off x="2047620" y="946649"/>
            <a:ext cx="2053905" cy="369332"/>
          </a:xfrm>
          <a:prstGeom prst="rect">
            <a:avLst/>
          </a:prstGeom>
          <a:ln/>
          <a:effectLst>
            <a:outerShdw blurRad="50800" dist="38100" dir="16200000"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n w="0"/>
                <a:solidFill>
                  <a:schemeClr val="accent1"/>
                </a:solidFill>
                <a:effectLst>
                  <a:outerShdw blurRad="38100" dist="25400" dir="5400000" algn="ctr" rotWithShape="0">
                    <a:srgbClr val="6E747A">
                      <a:alpha val="43000"/>
                    </a:srgbClr>
                  </a:outerShdw>
                </a:effectLst>
              </a:rPr>
              <a:t>Merchant/Acquirer</a:t>
            </a:r>
          </a:p>
        </p:txBody>
      </p:sp>
      <p:sp>
        <p:nvSpPr>
          <p:cNvPr id="8" name="TextBox 7">
            <a:extLst>
              <a:ext uri="{FF2B5EF4-FFF2-40B4-BE49-F238E27FC236}">
                <a16:creationId xmlns:a16="http://schemas.microsoft.com/office/drawing/2014/main" id="{F1A6A7E7-08F1-4265-BC10-A0397F7C767A}"/>
              </a:ext>
            </a:extLst>
          </p:cNvPr>
          <p:cNvSpPr txBox="1"/>
          <p:nvPr/>
        </p:nvSpPr>
        <p:spPr>
          <a:xfrm>
            <a:off x="4387457" y="885428"/>
            <a:ext cx="2053905" cy="646331"/>
          </a:xfrm>
          <a:prstGeom prst="rect">
            <a:avLst/>
          </a:prstGeom>
          <a:ln/>
          <a:effectLst>
            <a:outerShdw blurRad="50800" dist="38100" dir="16200000"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n w="0"/>
                <a:solidFill>
                  <a:schemeClr val="accent1"/>
                </a:solidFill>
                <a:effectLst>
                  <a:outerShdw blurRad="38100" dist="25400" dir="5400000" algn="ctr" rotWithShape="0">
                    <a:srgbClr val="6E747A">
                      <a:alpha val="43000"/>
                    </a:srgbClr>
                  </a:outerShdw>
                </a:effectLst>
              </a:rPr>
              <a:t>Processor for the Merchant/Acquirer</a:t>
            </a:r>
          </a:p>
        </p:txBody>
      </p:sp>
      <p:sp>
        <p:nvSpPr>
          <p:cNvPr id="9" name="TextBox 8">
            <a:extLst>
              <a:ext uri="{FF2B5EF4-FFF2-40B4-BE49-F238E27FC236}">
                <a16:creationId xmlns:a16="http://schemas.microsoft.com/office/drawing/2014/main" id="{54E0FE4C-8FF2-4387-A33B-046BB7A98DC3}"/>
              </a:ext>
            </a:extLst>
          </p:cNvPr>
          <p:cNvSpPr txBox="1"/>
          <p:nvPr/>
        </p:nvSpPr>
        <p:spPr>
          <a:xfrm>
            <a:off x="6901398" y="939567"/>
            <a:ext cx="2053905" cy="369332"/>
          </a:xfrm>
          <a:prstGeom prst="rect">
            <a:avLst/>
          </a:prstGeom>
          <a:ln/>
          <a:effectLst>
            <a:outerShdw blurRad="50800" dist="38100" dir="16200000"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n w="0"/>
                <a:solidFill>
                  <a:schemeClr val="accent1"/>
                </a:solidFill>
                <a:effectLst>
                  <a:outerShdw blurRad="38100" dist="25400" dir="5400000" algn="ctr" rotWithShape="0">
                    <a:srgbClr val="6E747A">
                      <a:alpha val="43000"/>
                    </a:srgbClr>
                  </a:outerShdw>
                </a:effectLst>
              </a:rPr>
              <a:t>Networks</a:t>
            </a:r>
          </a:p>
        </p:txBody>
      </p:sp>
      <p:sp>
        <p:nvSpPr>
          <p:cNvPr id="10" name="TextBox 9">
            <a:extLst>
              <a:ext uri="{FF2B5EF4-FFF2-40B4-BE49-F238E27FC236}">
                <a16:creationId xmlns:a16="http://schemas.microsoft.com/office/drawing/2014/main" id="{D4270918-9124-44F5-9214-498D95298812}"/>
              </a:ext>
            </a:extLst>
          </p:cNvPr>
          <p:cNvSpPr txBox="1"/>
          <p:nvPr/>
        </p:nvSpPr>
        <p:spPr>
          <a:xfrm>
            <a:off x="9500532" y="891021"/>
            <a:ext cx="2053905" cy="646331"/>
          </a:xfrm>
          <a:prstGeom prst="rect">
            <a:avLst/>
          </a:prstGeom>
          <a:ln/>
          <a:effectLst>
            <a:outerShdw blurRad="50800" dist="38100" dir="16200000"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n w="0"/>
                <a:solidFill>
                  <a:schemeClr val="accent1"/>
                </a:solidFill>
                <a:effectLst>
                  <a:outerShdw blurRad="38100" dist="25400" dir="5400000" algn="ctr" rotWithShape="0">
                    <a:srgbClr val="6E747A">
                      <a:alpha val="43000"/>
                    </a:srgbClr>
                  </a:outerShdw>
                </a:effectLst>
              </a:rPr>
              <a:t>EFT Processor for Issuer</a:t>
            </a:r>
          </a:p>
        </p:txBody>
      </p:sp>
      <p:sp>
        <p:nvSpPr>
          <p:cNvPr id="11" name="TextBox 10">
            <a:extLst>
              <a:ext uri="{FF2B5EF4-FFF2-40B4-BE49-F238E27FC236}">
                <a16:creationId xmlns:a16="http://schemas.microsoft.com/office/drawing/2014/main" id="{12C1C404-B298-4DDC-9906-6B66401F1B59}"/>
              </a:ext>
            </a:extLst>
          </p:cNvPr>
          <p:cNvSpPr txBox="1"/>
          <p:nvPr/>
        </p:nvSpPr>
        <p:spPr>
          <a:xfrm>
            <a:off x="860572" y="3429000"/>
            <a:ext cx="2053905" cy="646331"/>
          </a:xfrm>
          <a:prstGeom prst="rect">
            <a:avLst/>
          </a:prstGeom>
          <a:ln/>
          <a:effectLst>
            <a:outerShdw blurRad="50800" dist="38100" dir="16200000"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n w="0"/>
                <a:solidFill>
                  <a:schemeClr val="accent1"/>
                </a:solidFill>
                <a:effectLst>
                  <a:outerShdw blurRad="38100" dist="25400" dir="5400000" algn="ctr" rotWithShape="0">
                    <a:srgbClr val="6E747A">
                      <a:alpha val="43000"/>
                    </a:srgbClr>
                  </a:outerShdw>
                </a:effectLst>
              </a:rPr>
              <a:t>Core/Host Processing System</a:t>
            </a:r>
          </a:p>
        </p:txBody>
      </p:sp>
      <p:cxnSp>
        <p:nvCxnSpPr>
          <p:cNvPr id="14" name="Straight Arrow Connector 13">
            <a:extLst>
              <a:ext uri="{FF2B5EF4-FFF2-40B4-BE49-F238E27FC236}">
                <a16:creationId xmlns:a16="http://schemas.microsoft.com/office/drawing/2014/main" id="{B66534F3-8943-4FF2-A65D-0DD03FDE3684}"/>
              </a:ext>
            </a:extLst>
          </p:cNvPr>
          <p:cNvCxnSpPr>
            <a:cxnSpLocks/>
          </p:cNvCxnSpPr>
          <p:nvPr/>
        </p:nvCxnSpPr>
        <p:spPr>
          <a:xfrm>
            <a:off x="950759" y="1308899"/>
            <a:ext cx="0" cy="689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D6A0E0C-A090-4BDD-A8B1-0B002226ADEA}"/>
              </a:ext>
            </a:extLst>
          </p:cNvPr>
          <p:cNvSpPr txBox="1"/>
          <p:nvPr/>
        </p:nvSpPr>
        <p:spPr>
          <a:xfrm>
            <a:off x="162195" y="1995615"/>
            <a:ext cx="1733714" cy="954107"/>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400" dirty="0"/>
              <a:t>Want access to funds</a:t>
            </a:r>
          </a:p>
          <a:p>
            <a:pPr marL="285750" indent="-285750">
              <a:buFont typeface="Arial" panose="020B0604020202020204" pitchFamily="34" charset="0"/>
              <a:buChar char="•"/>
            </a:pPr>
            <a:r>
              <a:rPr lang="en-US" sz="1400" dirty="0"/>
              <a:t>Want to move or to get money</a:t>
            </a:r>
          </a:p>
        </p:txBody>
      </p:sp>
      <p:sp>
        <p:nvSpPr>
          <p:cNvPr id="17" name="TextBox 16">
            <a:extLst>
              <a:ext uri="{FF2B5EF4-FFF2-40B4-BE49-F238E27FC236}">
                <a16:creationId xmlns:a16="http://schemas.microsoft.com/office/drawing/2014/main" id="{5767A8F9-EB27-4671-9B2A-A2EBBBF3D1CD}"/>
              </a:ext>
            </a:extLst>
          </p:cNvPr>
          <p:cNvSpPr txBox="1"/>
          <p:nvPr/>
        </p:nvSpPr>
        <p:spPr>
          <a:xfrm>
            <a:off x="2047620" y="2024697"/>
            <a:ext cx="1733714" cy="73866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400" dirty="0"/>
              <a:t>Provides goods and/or services to consumer</a:t>
            </a:r>
          </a:p>
        </p:txBody>
      </p:sp>
      <p:cxnSp>
        <p:nvCxnSpPr>
          <p:cNvPr id="18" name="Straight Arrow Connector 17">
            <a:extLst>
              <a:ext uri="{FF2B5EF4-FFF2-40B4-BE49-F238E27FC236}">
                <a16:creationId xmlns:a16="http://schemas.microsoft.com/office/drawing/2014/main" id="{8803C818-B44E-4B48-98CF-39CEF2C93EB2}"/>
              </a:ext>
            </a:extLst>
          </p:cNvPr>
          <p:cNvCxnSpPr>
            <a:cxnSpLocks/>
            <a:endCxn id="17" idx="0"/>
          </p:cNvCxnSpPr>
          <p:nvPr/>
        </p:nvCxnSpPr>
        <p:spPr>
          <a:xfrm flipH="1">
            <a:off x="2914477" y="1315981"/>
            <a:ext cx="3496" cy="708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380CAB4-1428-4544-B9F6-384C5363DC62}"/>
              </a:ext>
            </a:extLst>
          </p:cNvPr>
          <p:cNvSpPr txBox="1"/>
          <p:nvPr/>
        </p:nvSpPr>
        <p:spPr>
          <a:xfrm>
            <a:off x="4387457" y="2122104"/>
            <a:ext cx="1733714" cy="2031325"/>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400" dirty="0"/>
              <a:t>Facilitates transaction from merchant terminal</a:t>
            </a:r>
          </a:p>
          <a:p>
            <a:pPr marL="285750" indent="-285750">
              <a:buFont typeface="Arial" panose="020B0604020202020204" pitchFamily="34" charset="0"/>
              <a:buChar char="•"/>
            </a:pPr>
            <a:r>
              <a:rPr lang="en-US" sz="1400" dirty="0"/>
              <a:t>Reviews routing tables to determine which network to route transaction</a:t>
            </a:r>
          </a:p>
        </p:txBody>
      </p:sp>
      <p:cxnSp>
        <p:nvCxnSpPr>
          <p:cNvPr id="21" name="Straight Arrow Connector 20">
            <a:extLst>
              <a:ext uri="{FF2B5EF4-FFF2-40B4-BE49-F238E27FC236}">
                <a16:creationId xmlns:a16="http://schemas.microsoft.com/office/drawing/2014/main" id="{BA4FDE0A-7010-40A2-9B34-83B6EF857ADD}"/>
              </a:ext>
            </a:extLst>
          </p:cNvPr>
          <p:cNvCxnSpPr>
            <a:cxnSpLocks/>
          </p:cNvCxnSpPr>
          <p:nvPr/>
        </p:nvCxnSpPr>
        <p:spPr>
          <a:xfrm>
            <a:off x="5414409" y="1531759"/>
            <a:ext cx="0" cy="590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673AC98-CDD1-4B4E-97CC-3436FF1C2AD7}"/>
              </a:ext>
            </a:extLst>
          </p:cNvPr>
          <p:cNvSpPr txBox="1"/>
          <p:nvPr/>
        </p:nvSpPr>
        <p:spPr>
          <a:xfrm>
            <a:off x="6936360" y="1670339"/>
            <a:ext cx="1822503" cy="3108543"/>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400" dirty="0"/>
              <a:t>Set the rules and standards for transaction processing</a:t>
            </a:r>
          </a:p>
          <a:p>
            <a:pPr marL="285750" indent="-285750">
              <a:buFont typeface="Arial" panose="020B0604020202020204" pitchFamily="34" charset="0"/>
              <a:buChar char="•"/>
            </a:pPr>
            <a:r>
              <a:rPr lang="en-US" sz="1400" dirty="0"/>
              <a:t>Provide connectivity between merchant and issuer</a:t>
            </a:r>
          </a:p>
          <a:p>
            <a:pPr marL="285750" indent="-285750">
              <a:buFont typeface="Arial" panose="020B0604020202020204" pitchFamily="34" charset="0"/>
              <a:buChar char="•"/>
            </a:pPr>
            <a:r>
              <a:rPr lang="en-US" sz="1400" dirty="0"/>
              <a:t>Settlement of funds</a:t>
            </a:r>
          </a:p>
          <a:p>
            <a:pPr marL="285750" indent="-285750">
              <a:buFont typeface="Arial" panose="020B0604020202020204" pitchFamily="34" charset="0"/>
              <a:buChar char="•"/>
            </a:pPr>
            <a:r>
              <a:rPr lang="en-US" sz="1400" dirty="0"/>
              <a:t>Governance of structure - disputes</a:t>
            </a:r>
          </a:p>
        </p:txBody>
      </p:sp>
      <p:cxnSp>
        <p:nvCxnSpPr>
          <p:cNvPr id="30" name="Straight Arrow Connector 29">
            <a:extLst>
              <a:ext uri="{FF2B5EF4-FFF2-40B4-BE49-F238E27FC236}">
                <a16:creationId xmlns:a16="http://schemas.microsoft.com/office/drawing/2014/main" id="{2C07C914-5E43-4658-9208-BD8DF66B2B26}"/>
              </a:ext>
            </a:extLst>
          </p:cNvPr>
          <p:cNvCxnSpPr>
            <a:cxnSpLocks/>
          </p:cNvCxnSpPr>
          <p:nvPr/>
        </p:nvCxnSpPr>
        <p:spPr>
          <a:xfrm>
            <a:off x="7859081" y="1291941"/>
            <a:ext cx="0" cy="378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CEF2100-2FD6-4737-BE68-6A9F692D9CE4}"/>
              </a:ext>
            </a:extLst>
          </p:cNvPr>
          <p:cNvSpPr txBox="1"/>
          <p:nvPr/>
        </p:nvSpPr>
        <p:spPr>
          <a:xfrm>
            <a:off x="9500532" y="1827861"/>
            <a:ext cx="1733714" cy="1169551"/>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400" dirty="0"/>
              <a:t>Gateway for transaction processing</a:t>
            </a:r>
          </a:p>
          <a:p>
            <a:pPr marL="285750" indent="-285750">
              <a:buFont typeface="Arial" panose="020B0604020202020204" pitchFamily="34" charset="0"/>
              <a:buChar char="•"/>
            </a:pPr>
            <a:r>
              <a:rPr lang="en-US" sz="1400" dirty="0"/>
              <a:t>Consolidator for card issuers</a:t>
            </a:r>
          </a:p>
        </p:txBody>
      </p:sp>
      <p:cxnSp>
        <p:nvCxnSpPr>
          <p:cNvPr id="34" name="Straight Arrow Connector 33">
            <a:extLst>
              <a:ext uri="{FF2B5EF4-FFF2-40B4-BE49-F238E27FC236}">
                <a16:creationId xmlns:a16="http://schemas.microsoft.com/office/drawing/2014/main" id="{FA8E0E15-58B8-4BCA-9D31-39DBF70D3E65}"/>
              </a:ext>
            </a:extLst>
          </p:cNvPr>
          <p:cNvCxnSpPr>
            <a:cxnSpLocks/>
          </p:cNvCxnSpPr>
          <p:nvPr/>
        </p:nvCxnSpPr>
        <p:spPr>
          <a:xfrm>
            <a:off x="10452678" y="1531759"/>
            <a:ext cx="0" cy="295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664ADE7-00BD-4BCB-A43E-35D7A68945A4}"/>
              </a:ext>
            </a:extLst>
          </p:cNvPr>
          <p:cNvCxnSpPr>
            <a:cxnSpLocks/>
          </p:cNvCxnSpPr>
          <p:nvPr/>
        </p:nvCxnSpPr>
        <p:spPr>
          <a:xfrm flipH="1">
            <a:off x="1761688" y="4075331"/>
            <a:ext cx="3496" cy="708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9B47988-0C78-440D-8AA4-AF13332F6695}"/>
              </a:ext>
            </a:extLst>
          </p:cNvPr>
          <p:cNvSpPr txBox="1"/>
          <p:nvPr/>
        </p:nvSpPr>
        <p:spPr>
          <a:xfrm>
            <a:off x="894831" y="4781258"/>
            <a:ext cx="1733714" cy="160043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400" dirty="0"/>
              <a:t>Keeper of consumer account</a:t>
            </a:r>
          </a:p>
          <a:p>
            <a:pPr marL="285750" indent="-285750">
              <a:buFont typeface="Arial" panose="020B0604020202020204" pitchFamily="34" charset="0"/>
              <a:buChar char="•"/>
            </a:pPr>
            <a:r>
              <a:rPr lang="en-US" sz="1400" dirty="0"/>
              <a:t>Gateway for transaction processing</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72158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523EA-5F6D-40F1-8EF5-028A0D069AF3}"/>
              </a:ext>
            </a:extLst>
          </p:cNvPr>
          <p:cNvSpPr>
            <a:spLocks noGrp="1"/>
          </p:cNvSpPr>
          <p:nvPr>
            <p:ph type="title"/>
          </p:nvPr>
        </p:nvSpPr>
        <p:spPr/>
        <p:txBody>
          <a:bodyPr/>
          <a:lstStyle/>
          <a:p>
            <a:r>
              <a:rPr lang="en-US" sz="3200" dirty="0"/>
              <a:t>Point of sale Transaction</a:t>
            </a:r>
          </a:p>
        </p:txBody>
      </p:sp>
      <p:sp>
        <p:nvSpPr>
          <p:cNvPr id="12" name="Cloud 11">
            <a:extLst>
              <a:ext uri="{FF2B5EF4-FFF2-40B4-BE49-F238E27FC236}">
                <a16:creationId xmlns:a16="http://schemas.microsoft.com/office/drawing/2014/main" id="{55FCF695-C11F-4F2F-8CCF-87264CEAFB30}"/>
              </a:ext>
            </a:extLst>
          </p:cNvPr>
          <p:cNvSpPr/>
          <p:nvPr/>
        </p:nvSpPr>
        <p:spPr>
          <a:xfrm>
            <a:off x="4657015" y="3225854"/>
            <a:ext cx="1843134" cy="142612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577E89E-E4BC-4C53-8D6E-6EE6FF5554F6}"/>
              </a:ext>
            </a:extLst>
          </p:cNvPr>
          <p:cNvSpPr txBox="1"/>
          <p:nvPr/>
        </p:nvSpPr>
        <p:spPr>
          <a:xfrm>
            <a:off x="5033177" y="3745863"/>
            <a:ext cx="1124125" cy="369332"/>
          </a:xfrm>
          <a:prstGeom prst="rect">
            <a:avLst/>
          </a:prstGeom>
          <a:noFill/>
        </p:spPr>
        <p:txBody>
          <a:bodyPr wrap="square" rtlCol="0">
            <a:spAutoFit/>
          </a:bodyPr>
          <a:lstStyle/>
          <a:p>
            <a:r>
              <a:rPr lang="en-US" dirty="0"/>
              <a:t>Network</a:t>
            </a:r>
          </a:p>
        </p:txBody>
      </p:sp>
      <p:cxnSp>
        <p:nvCxnSpPr>
          <p:cNvPr id="15" name="Straight Arrow Connector 14">
            <a:extLst>
              <a:ext uri="{FF2B5EF4-FFF2-40B4-BE49-F238E27FC236}">
                <a16:creationId xmlns:a16="http://schemas.microsoft.com/office/drawing/2014/main" id="{8B629019-8E99-4838-A61A-7D87C4301F12}"/>
              </a:ext>
            </a:extLst>
          </p:cNvPr>
          <p:cNvCxnSpPr/>
          <p:nvPr/>
        </p:nvCxnSpPr>
        <p:spPr>
          <a:xfrm>
            <a:off x="6578356" y="4013442"/>
            <a:ext cx="14009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F797CA6-6495-437B-A81E-D15F18BD100E}"/>
              </a:ext>
            </a:extLst>
          </p:cNvPr>
          <p:cNvCxnSpPr/>
          <p:nvPr/>
        </p:nvCxnSpPr>
        <p:spPr>
          <a:xfrm>
            <a:off x="9066981" y="4013442"/>
            <a:ext cx="14009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ylinder 17">
            <a:extLst>
              <a:ext uri="{FF2B5EF4-FFF2-40B4-BE49-F238E27FC236}">
                <a16:creationId xmlns:a16="http://schemas.microsoft.com/office/drawing/2014/main" id="{AFBCD6CA-7A85-4E1F-A060-316B6A801B88}"/>
              </a:ext>
            </a:extLst>
          </p:cNvPr>
          <p:cNvSpPr/>
          <p:nvPr/>
        </p:nvSpPr>
        <p:spPr>
          <a:xfrm>
            <a:off x="10629175" y="3029596"/>
            <a:ext cx="981512" cy="174774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0C5C94E-849E-4AB3-AC6B-C03E5D60E4EA}"/>
              </a:ext>
            </a:extLst>
          </p:cNvPr>
          <p:cNvSpPr txBox="1"/>
          <p:nvPr/>
        </p:nvSpPr>
        <p:spPr>
          <a:xfrm>
            <a:off x="10537367" y="3690276"/>
            <a:ext cx="1193816" cy="646331"/>
          </a:xfrm>
          <a:prstGeom prst="rect">
            <a:avLst/>
          </a:prstGeom>
          <a:noFill/>
        </p:spPr>
        <p:txBody>
          <a:bodyPr wrap="square" rtlCol="0">
            <a:spAutoFit/>
          </a:bodyPr>
          <a:lstStyle/>
          <a:p>
            <a:pPr algn="ctr"/>
            <a:r>
              <a:rPr lang="en-US" dirty="0"/>
              <a:t>Core/Host Processor</a:t>
            </a:r>
          </a:p>
        </p:txBody>
      </p:sp>
      <p:pic>
        <p:nvPicPr>
          <p:cNvPr id="3" name="Picture 2">
            <a:extLst>
              <a:ext uri="{FF2B5EF4-FFF2-40B4-BE49-F238E27FC236}">
                <a16:creationId xmlns:a16="http://schemas.microsoft.com/office/drawing/2014/main" id="{CC31F7B6-3490-4570-875A-EA15BA07E03E}"/>
              </a:ext>
            </a:extLst>
          </p:cNvPr>
          <p:cNvPicPr>
            <a:picLocks noChangeAspect="1"/>
          </p:cNvPicPr>
          <p:nvPr/>
        </p:nvPicPr>
        <p:blipFill>
          <a:blip r:embed="rId2"/>
          <a:stretch>
            <a:fillRect/>
          </a:stretch>
        </p:blipFill>
        <p:spPr>
          <a:xfrm>
            <a:off x="25028" y="3029596"/>
            <a:ext cx="2095056" cy="1626749"/>
          </a:xfrm>
          <a:prstGeom prst="rect">
            <a:avLst/>
          </a:prstGeom>
        </p:spPr>
      </p:pic>
      <p:sp>
        <p:nvSpPr>
          <p:cNvPr id="23" name="Cylinder 22">
            <a:extLst>
              <a:ext uri="{FF2B5EF4-FFF2-40B4-BE49-F238E27FC236}">
                <a16:creationId xmlns:a16="http://schemas.microsoft.com/office/drawing/2014/main" id="{613C8005-D7D0-448D-984D-F2B95582D320}"/>
              </a:ext>
            </a:extLst>
          </p:cNvPr>
          <p:cNvSpPr/>
          <p:nvPr/>
        </p:nvSpPr>
        <p:spPr>
          <a:xfrm>
            <a:off x="2723892" y="3029596"/>
            <a:ext cx="981512" cy="1747740"/>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8A3CA27-B2D3-450A-AE49-8820F34AB7C9}"/>
              </a:ext>
            </a:extLst>
          </p:cNvPr>
          <p:cNvSpPr txBox="1"/>
          <p:nvPr/>
        </p:nvSpPr>
        <p:spPr>
          <a:xfrm>
            <a:off x="2543269" y="3381305"/>
            <a:ext cx="1330997" cy="923330"/>
          </a:xfrm>
          <a:prstGeom prst="rect">
            <a:avLst/>
          </a:prstGeom>
          <a:noFill/>
        </p:spPr>
        <p:txBody>
          <a:bodyPr wrap="square" rtlCol="0">
            <a:spAutoFit/>
          </a:bodyPr>
          <a:lstStyle/>
          <a:p>
            <a:pPr algn="ctr"/>
            <a:r>
              <a:rPr lang="en-US" dirty="0"/>
              <a:t>Merchant Processing System</a:t>
            </a:r>
          </a:p>
        </p:txBody>
      </p:sp>
      <p:cxnSp>
        <p:nvCxnSpPr>
          <p:cNvPr id="11" name="Straight Arrow Connector 10">
            <a:extLst>
              <a:ext uri="{FF2B5EF4-FFF2-40B4-BE49-F238E27FC236}">
                <a16:creationId xmlns:a16="http://schemas.microsoft.com/office/drawing/2014/main" id="{8258DE4D-5904-4FAA-A2C0-D73575121D26}"/>
              </a:ext>
            </a:extLst>
          </p:cNvPr>
          <p:cNvCxnSpPr>
            <a:cxnSpLocks/>
          </p:cNvCxnSpPr>
          <p:nvPr/>
        </p:nvCxnSpPr>
        <p:spPr>
          <a:xfrm>
            <a:off x="1952274" y="3930529"/>
            <a:ext cx="713770" cy="16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C13F158-7EFF-433C-8B63-6794B19A6067}"/>
              </a:ext>
            </a:extLst>
          </p:cNvPr>
          <p:cNvCxnSpPr>
            <a:cxnSpLocks/>
          </p:cNvCxnSpPr>
          <p:nvPr/>
        </p:nvCxnSpPr>
        <p:spPr>
          <a:xfrm>
            <a:off x="3846793" y="3930529"/>
            <a:ext cx="713770" cy="16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Cylinder 3">
            <a:extLst>
              <a:ext uri="{FF2B5EF4-FFF2-40B4-BE49-F238E27FC236}">
                <a16:creationId xmlns:a16="http://schemas.microsoft.com/office/drawing/2014/main" id="{04A14B7D-B99D-F5C5-436A-57E6E8965AA4}"/>
              </a:ext>
            </a:extLst>
          </p:cNvPr>
          <p:cNvSpPr/>
          <p:nvPr/>
        </p:nvSpPr>
        <p:spPr>
          <a:xfrm>
            <a:off x="8085469" y="3029596"/>
            <a:ext cx="981512" cy="1747740"/>
          </a:xfrm>
          <a:prstGeom prst="ca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BF60C3-8E0B-1926-7CBA-E9BCE41319A2}"/>
              </a:ext>
            </a:extLst>
          </p:cNvPr>
          <p:cNvSpPr txBox="1"/>
          <p:nvPr/>
        </p:nvSpPr>
        <p:spPr>
          <a:xfrm>
            <a:off x="7979317" y="3607363"/>
            <a:ext cx="1248897" cy="646331"/>
          </a:xfrm>
          <a:prstGeom prst="rect">
            <a:avLst/>
          </a:prstGeom>
          <a:noFill/>
        </p:spPr>
        <p:txBody>
          <a:bodyPr wrap="square" rtlCol="0">
            <a:spAutoFit/>
          </a:bodyPr>
          <a:lstStyle/>
          <a:p>
            <a:pPr algn="ctr"/>
            <a:r>
              <a:rPr lang="en-US" dirty="0"/>
              <a:t>Issuer Processor</a:t>
            </a:r>
          </a:p>
        </p:txBody>
      </p:sp>
    </p:spTree>
    <p:extLst>
      <p:ext uri="{BB962C8B-B14F-4D97-AF65-F5344CB8AC3E}">
        <p14:creationId xmlns:p14="http://schemas.microsoft.com/office/powerpoint/2010/main" val="161749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9D55-707D-4DA5-95F5-5586023AE380}"/>
              </a:ext>
            </a:extLst>
          </p:cNvPr>
          <p:cNvSpPr>
            <a:spLocks noGrp="1"/>
          </p:cNvSpPr>
          <p:nvPr>
            <p:ph type="ctrTitle"/>
          </p:nvPr>
        </p:nvSpPr>
        <p:spPr>
          <a:xfrm>
            <a:off x="407796" y="1830117"/>
            <a:ext cx="5451644" cy="1904819"/>
          </a:xfrm>
        </p:spPr>
        <p:txBody>
          <a:bodyPr>
            <a:normAutofit/>
          </a:bodyPr>
          <a:lstStyle/>
          <a:p>
            <a:r>
              <a:rPr lang="en-US" dirty="0"/>
              <a:t>Common types of fraud</a:t>
            </a:r>
          </a:p>
        </p:txBody>
      </p:sp>
    </p:spTree>
    <p:extLst>
      <p:ext uri="{BB962C8B-B14F-4D97-AF65-F5344CB8AC3E}">
        <p14:creationId xmlns:p14="http://schemas.microsoft.com/office/powerpoint/2010/main" val="1469040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7366</TotalTime>
  <Words>1205</Words>
  <Application>Microsoft Office PowerPoint</Application>
  <PresentationFormat>Widescreen</PresentationFormat>
  <Paragraphs>209</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Avenir LT Std 35 Light</vt:lpstr>
      <vt:lpstr>Calibri</vt:lpstr>
      <vt:lpstr>Calibri Light</vt:lpstr>
      <vt:lpstr>Wingdings</vt:lpstr>
      <vt:lpstr>Office Theme</vt:lpstr>
      <vt:lpstr>Fraud Trends</vt:lpstr>
      <vt:lpstr>agenda</vt:lpstr>
      <vt:lpstr>Fraud stats</vt:lpstr>
      <vt:lpstr>PowerPoint Presentation</vt:lpstr>
      <vt:lpstr>Fraud versus friction</vt:lpstr>
      <vt:lpstr>Transaction flow</vt:lpstr>
      <vt:lpstr>Who are the players?</vt:lpstr>
      <vt:lpstr>Point of sale Transaction</vt:lpstr>
      <vt:lpstr>Common types of fraud</vt:lpstr>
      <vt:lpstr>Common types of fraud</vt:lpstr>
      <vt:lpstr>Phishing/Smishing/vishing</vt:lpstr>
      <vt:lpstr>Card fraud – BIN Brute force attacks</vt:lpstr>
      <vt:lpstr>Card fraud – Card cracking</vt:lpstr>
      <vt:lpstr>Card Fraud</vt:lpstr>
      <vt:lpstr>Identity theft</vt:lpstr>
      <vt:lpstr>Account take over fraud</vt:lpstr>
      <vt:lpstr>Methods  for Account take over fraud</vt:lpstr>
      <vt:lpstr>Cyber fraud</vt:lpstr>
      <vt:lpstr>Synthetic fraud</vt:lpstr>
      <vt:lpstr>Synthetic fraud</vt:lpstr>
      <vt:lpstr>Prevention tools</vt:lpstr>
      <vt:lpstr>PowerPoint Presentation</vt:lpstr>
      <vt:lpstr>EMV</vt:lpstr>
      <vt:lpstr>Step up authentication</vt:lpstr>
      <vt:lpstr>3D Secure</vt:lpstr>
      <vt:lpstr>Card controls</vt:lpstr>
      <vt:lpstr>Rule writing tips</vt:lpstr>
      <vt:lpstr>Tips and tricks</vt:lpstr>
      <vt:lpstr>Tips and Tricks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Newman, Kathy</dc:creator>
  <cp:lastModifiedBy>Adam Warfel</cp:lastModifiedBy>
  <cp:revision>55</cp:revision>
  <dcterms:created xsi:type="dcterms:W3CDTF">2018-01-02T16:32:59Z</dcterms:created>
  <dcterms:modified xsi:type="dcterms:W3CDTF">2023-05-11T12:44:27Z</dcterms:modified>
</cp:coreProperties>
</file>